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notesSlides/notesSlide4.xml" ContentType="application/vnd.openxmlformats-officedocument.presentationml.notesSlide+xml"/>
  <Override PartName="/ppt/tags/tag3.xml" ContentType="application/vnd.openxmlformats-officedocument.presentationml.tags+xml"/>
  <Override PartName="/ppt/tags/tag4.xml" ContentType="application/vnd.openxmlformats-officedocument.presentationml.tags+xml"/>
  <Override PartName="/ppt/notesSlides/notesSlide5.xml" ContentType="application/vnd.openxmlformats-officedocument.presentationml.notesSlide+xml"/>
  <Override PartName="/ppt/tags/tag5.xml" ContentType="application/vnd.openxmlformats-officedocument.presentationml.tags+xml"/>
  <Override PartName="/ppt/tags/tag6.xml" ContentType="application/vnd.openxmlformats-officedocument.presentationml.tags+xml"/>
  <Override PartName="/ppt/notesSlides/notesSlide6.xml" ContentType="application/vnd.openxmlformats-officedocument.presentationml.notesSlide+xml"/>
  <Override PartName="/ppt/tags/tag7.xml" ContentType="application/vnd.openxmlformats-officedocument.presentationml.tags+xml"/>
  <Override PartName="/ppt/tags/tag8.xml" ContentType="application/vnd.openxmlformats-officedocument.presentationml.tags+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9.xml" ContentType="application/vnd.openxmlformats-officedocument.presentationml.tags+xml"/>
  <Override PartName="/ppt/tags/tag10.xml" ContentType="application/vnd.openxmlformats-officedocument.presentationml.tags+xml"/>
  <Override PartName="/ppt/notesSlides/notesSlide9.xml" ContentType="application/vnd.openxmlformats-officedocument.presentationml.notesSlide+xml"/>
  <Override PartName="/ppt/tags/tag11.xml" ContentType="application/vnd.openxmlformats-officedocument.presentationml.tags+xml"/>
  <Override PartName="/ppt/tags/tag12.xml" ContentType="application/vnd.openxmlformats-officedocument.presentationml.tags+xml"/>
  <Override PartName="/ppt/notesSlides/notesSlide10.xml" ContentType="application/vnd.openxmlformats-officedocument.presentationml.notesSlide+xml"/>
  <Override PartName="/ppt/tags/tag13.xml" ContentType="application/vnd.openxmlformats-officedocument.presentationml.tags+xml"/>
  <Override PartName="/ppt/tags/tag14.xml" ContentType="application/vnd.openxmlformats-officedocument.presentationml.tags+xml"/>
  <Override PartName="/ppt/notesSlides/notesSlide11.xml" ContentType="application/vnd.openxmlformats-officedocument.presentationml.notesSlide+xml"/>
  <Override PartName="/ppt/tags/tag15.xml" ContentType="application/vnd.openxmlformats-officedocument.presentationml.tags+xml"/>
  <Override PartName="/ppt/tags/tag16.xml" ContentType="application/vnd.openxmlformats-officedocument.presentationml.tags+xml"/>
  <Override PartName="/ppt/notesSlides/notesSlide12.xml" ContentType="application/vnd.openxmlformats-officedocument.presentationml.notesSlide+xml"/>
  <Override PartName="/ppt/tags/tag17.xml" ContentType="application/vnd.openxmlformats-officedocument.presentationml.tags+xml"/>
  <Override PartName="/ppt/tags/tag18.xml" ContentType="application/vnd.openxmlformats-officedocument.presentationml.tags+xml"/>
  <Override PartName="/ppt/notesSlides/notesSlide13.xml" ContentType="application/vnd.openxmlformats-officedocument.presentationml.notesSlide+xml"/>
  <Override PartName="/ppt/tags/tag19.xml" ContentType="application/vnd.openxmlformats-officedocument.presentationml.tags+xml"/>
  <Override PartName="/ppt/tags/tag20.xml" ContentType="application/vnd.openxmlformats-officedocument.presentationml.tags+xml"/>
  <Override PartName="/ppt/notesSlides/notesSlide14.xml" ContentType="application/vnd.openxmlformats-officedocument.presentationml.notesSlide+xml"/>
  <Override PartName="/ppt/tags/tag21.xml" ContentType="application/vnd.openxmlformats-officedocument.presentationml.tags+xml"/>
  <Override PartName="/ppt/tags/tag22.xml" ContentType="application/vnd.openxmlformats-officedocument.presentationml.tags+xml"/>
  <Override PartName="/ppt/notesSlides/notesSlide15.xml" ContentType="application/vnd.openxmlformats-officedocument.presentationml.notesSlide+xml"/>
  <Override PartName="/ppt/tags/tag23.xml" ContentType="application/vnd.openxmlformats-officedocument.presentationml.tags+xml"/>
  <Override PartName="/ppt/tags/tag24.xml" ContentType="application/vnd.openxmlformats-officedocument.presentationml.tags+xml"/>
  <Override PartName="/ppt/notesSlides/notesSlide16.xml" ContentType="application/vnd.openxmlformats-officedocument.presentationml.notesSlide+xml"/>
  <Override PartName="/ppt/tags/tag25.xml" ContentType="application/vnd.openxmlformats-officedocument.presentationml.tags+xml"/>
  <Override PartName="/ppt/tags/tag26.xml" ContentType="application/vnd.openxmlformats-officedocument.presentationml.tag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tags/tag27.xml" ContentType="application/vnd.openxmlformats-officedocument.presentationml.tags+xml"/>
  <Override PartName="/ppt/tags/tag28.xml" ContentType="application/vnd.openxmlformats-officedocument.presentationml.tags+xml"/>
  <Override PartName="/ppt/notesSlides/notesSlide19.xml" ContentType="application/vnd.openxmlformats-officedocument.presentationml.notesSlide+xml"/>
  <Override PartName="/ppt/tags/tag29.xml" ContentType="application/vnd.openxmlformats-officedocument.presentationml.tags+xml"/>
  <Override PartName="/ppt/tags/tag30.xml" ContentType="application/vnd.openxmlformats-officedocument.presentationml.tags+xml"/>
  <Override PartName="/ppt/notesSlides/notesSlide20.xml" ContentType="application/vnd.openxmlformats-officedocument.presentationml.notesSlide+xml"/>
  <Override PartName="/ppt/tags/tag31.xml" ContentType="application/vnd.openxmlformats-officedocument.presentationml.tags+xml"/>
  <Override PartName="/ppt/tags/tag32.xml" ContentType="application/vnd.openxmlformats-officedocument.presentationml.tags+xml"/>
  <Override PartName="/ppt/notesSlides/notesSlide21.xml" ContentType="application/vnd.openxmlformats-officedocument.presentationml.notesSlide+xml"/>
  <Override PartName="/ppt/tags/tag33.xml" ContentType="application/vnd.openxmlformats-officedocument.presentationml.tags+xml"/>
  <Override PartName="/ppt/tags/tag34.xml" ContentType="application/vnd.openxmlformats-officedocument.presentationml.tags+xml"/>
  <Override PartName="/ppt/notesSlides/notesSlide22.xml" ContentType="application/vnd.openxmlformats-officedocument.presentationml.notesSlide+xml"/>
  <Override PartName="/ppt/tags/tag35.xml" ContentType="application/vnd.openxmlformats-officedocument.presentationml.tags+xml"/>
  <Override PartName="/ppt/tags/tag36.xml" ContentType="application/vnd.openxmlformats-officedocument.presentationml.tags+xml"/>
  <Override PartName="/ppt/notesSlides/notesSlide23.xml" ContentType="application/vnd.openxmlformats-officedocument.presentationml.notesSlide+xml"/>
  <Override PartName="/ppt/tags/tag37.xml" ContentType="application/vnd.openxmlformats-officedocument.presentationml.tags+xml"/>
  <Override PartName="/ppt/tags/tag38.xml" ContentType="application/vnd.openxmlformats-officedocument.presentationml.tags+xml"/>
  <Override PartName="/ppt/notesSlides/notesSlide24.xml" ContentType="application/vnd.openxmlformats-officedocument.presentationml.notesSlide+xml"/>
  <Override PartName="/ppt/tags/tag39.xml" ContentType="application/vnd.openxmlformats-officedocument.presentationml.tags+xml"/>
  <Override PartName="/ppt/tags/tag40.xml" ContentType="application/vnd.openxmlformats-officedocument.presentationml.tags+xml"/>
  <Override PartName="/ppt/notesSlides/notesSlide25.xml" ContentType="application/vnd.openxmlformats-officedocument.presentationml.notesSlide+xml"/>
  <Override PartName="/ppt/tags/tag41.xml" ContentType="application/vnd.openxmlformats-officedocument.presentationml.tags+xml"/>
  <Override PartName="/ppt/tags/tag42.xml" ContentType="application/vnd.openxmlformats-officedocument.presentationml.tags+xml"/>
  <Override PartName="/ppt/notesSlides/notesSlide26.xml" ContentType="application/vnd.openxmlformats-officedocument.presentationml.notesSlide+xml"/>
  <Override PartName="/ppt/tags/tag43.xml" ContentType="application/vnd.openxmlformats-officedocument.presentationml.tags+xml"/>
  <Override PartName="/ppt/tags/tag44.xml" ContentType="application/vnd.openxmlformats-officedocument.presentationml.tags+xml"/>
  <Override PartName="/ppt/notesSlides/notesSlide27.xml" ContentType="application/vnd.openxmlformats-officedocument.presentationml.notesSlide+xml"/>
  <Override PartName="/ppt/tags/tag45.xml" ContentType="application/vnd.openxmlformats-officedocument.presentationml.tags+xml"/>
  <Override PartName="/ppt/tags/tag46.xml" ContentType="application/vnd.openxmlformats-officedocument.presentationml.tags+xml"/>
  <Override PartName="/ppt/notesSlides/notesSlide28.xml" ContentType="application/vnd.openxmlformats-officedocument.presentationml.notesSlide+xml"/>
  <Override PartName="/ppt/tags/tag47.xml" ContentType="application/vnd.openxmlformats-officedocument.presentationml.tags+xml"/>
  <Override PartName="/ppt/tags/tag48.xml" ContentType="application/vnd.openxmlformats-officedocument.presentationml.tags+xml"/>
  <Override PartName="/ppt/notesSlides/notesSlide29.xml" ContentType="application/vnd.openxmlformats-officedocument.presentationml.notesSlide+xml"/>
  <Override PartName="/ppt/tags/tag49.xml" ContentType="application/vnd.openxmlformats-officedocument.presentationml.tags+xml"/>
  <Override PartName="/ppt/tags/tag50.xml" ContentType="application/vnd.openxmlformats-officedocument.presentationml.tags+xml"/>
  <Override PartName="/ppt/notesSlides/notesSlide30.xml" ContentType="application/vnd.openxmlformats-officedocument.presentationml.notesSlide+xml"/>
  <Override PartName="/ppt/tags/tag51.xml" ContentType="application/vnd.openxmlformats-officedocument.presentationml.tags+xml"/>
  <Override PartName="/ppt/tags/tag52.xml" ContentType="application/vnd.openxmlformats-officedocument.presentationml.tags+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3" r:id="rId2"/>
  </p:sldMasterIdLst>
  <p:notesMasterIdLst>
    <p:notesMasterId r:id="rId34"/>
  </p:notesMasterIdLst>
  <p:sldIdLst>
    <p:sldId id="294" r:id="rId3"/>
    <p:sldId id="307" r:id="rId4"/>
    <p:sldId id="308" r:id="rId5"/>
    <p:sldId id="312" r:id="rId6"/>
    <p:sldId id="311" r:id="rId7"/>
    <p:sldId id="313" r:id="rId8"/>
    <p:sldId id="314" r:id="rId9"/>
    <p:sldId id="315" r:id="rId10"/>
    <p:sldId id="318" r:id="rId11"/>
    <p:sldId id="351" r:id="rId12"/>
    <p:sldId id="327" r:id="rId13"/>
    <p:sldId id="329" r:id="rId14"/>
    <p:sldId id="352" r:id="rId15"/>
    <p:sldId id="321" r:id="rId16"/>
    <p:sldId id="350" r:id="rId17"/>
    <p:sldId id="324" r:id="rId18"/>
    <p:sldId id="346" r:id="rId19"/>
    <p:sldId id="325" r:id="rId20"/>
    <p:sldId id="326" r:id="rId21"/>
    <p:sldId id="332" r:id="rId22"/>
    <p:sldId id="349" r:id="rId23"/>
    <p:sldId id="333" r:id="rId24"/>
    <p:sldId id="334" r:id="rId25"/>
    <p:sldId id="345" r:id="rId26"/>
    <p:sldId id="344" r:id="rId27"/>
    <p:sldId id="335" r:id="rId28"/>
    <p:sldId id="338" r:id="rId29"/>
    <p:sldId id="339" r:id="rId30"/>
    <p:sldId id="341" r:id="rId31"/>
    <p:sldId id="342" r:id="rId32"/>
    <p:sldId id="343" r:id="rId33"/>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66"/>
    <a:srgbClr val="2F559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043" autoAdjust="0"/>
    <p:restoredTop sz="79173" autoAdjust="0"/>
  </p:normalViewPr>
  <p:slideViewPr>
    <p:cSldViewPr snapToGrid="0">
      <p:cViewPr varScale="1">
        <p:scale>
          <a:sx n="69" d="100"/>
          <a:sy n="69" d="100"/>
        </p:scale>
        <p:origin x="612"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presProps" Target="presProps.xml"/><Relationship Id="rId8" Type="http://schemas.openxmlformats.org/officeDocument/2006/relationships/slide" Target="slides/slide6.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003CB30-7EEF-4761-AF19-0F60E3EB6169}" type="datetimeFigureOut">
              <a:rPr lang="zh-CN" altLang="en-US" smtClean="0"/>
              <a:t>2018/5/18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C7F0DB0-505B-4492-9FD4-9F86B87B35F6}" type="slidenum">
              <a:rPr lang="zh-CN" altLang="en-US" smtClean="0"/>
              <a:t>‹#›</a:t>
            </a:fld>
            <a:endParaRPr lang="zh-CN" altLang="en-US"/>
          </a:p>
        </p:txBody>
      </p:sp>
    </p:spTree>
    <p:extLst>
      <p:ext uri="{BB962C8B-B14F-4D97-AF65-F5344CB8AC3E}">
        <p14:creationId xmlns:p14="http://schemas.microsoft.com/office/powerpoint/2010/main" val="22221095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各位老师好，我叫</a:t>
            </a:r>
            <a:r>
              <a:rPr lang="en-US" altLang="zh-CN" dirty="0" smtClean="0"/>
              <a:t>xxx</a:t>
            </a:r>
            <a:r>
              <a:rPr lang="zh-CN" altLang="en-US" dirty="0" smtClean="0"/>
              <a:t>，我的指导老师是</a:t>
            </a:r>
            <a:r>
              <a:rPr lang="en-US" altLang="zh-CN" dirty="0" smtClean="0"/>
              <a:t>xxx</a:t>
            </a:r>
            <a:r>
              <a:rPr lang="zh-CN" altLang="en-US" dirty="0" smtClean="0"/>
              <a:t>老师，我的论文题目是</a:t>
            </a:r>
            <a:r>
              <a:rPr lang="en-US" altLang="zh-CN" dirty="0" smtClean="0"/>
              <a:t>xxx</a:t>
            </a:r>
            <a:endParaRPr lang="zh-CN" altLang="en-US" dirty="0"/>
          </a:p>
        </p:txBody>
      </p:sp>
      <p:sp>
        <p:nvSpPr>
          <p:cNvPr id="4" name="灯片编号占位符 3"/>
          <p:cNvSpPr>
            <a:spLocks noGrp="1"/>
          </p:cNvSpPr>
          <p:nvPr>
            <p:ph type="sldNum" sz="quarter" idx="10"/>
          </p:nvPr>
        </p:nvSpPr>
        <p:spPr/>
        <p:txBody>
          <a:bodyPr/>
          <a:lstStyle/>
          <a:p>
            <a:fld id="{4C7F0DB0-505B-4492-9FD4-9F86B87B35F6}" type="slidenum">
              <a:rPr lang="zh-CN" altLang="en-US" smtClean="0"/>
              <a:t>1</a:t>
            </a:fld>
            <a:endParaRPr lang="zh-CN" altLang="en-US"/>
          </a:p>
        </p:txBody>
      </p:sp>
    </p:spTree>
    <p:extLst>
      <p:ext uri="{BB962C8B-B14F-4D97-AF65-F5344CB8AC3E}">
        <p14:creationId xmlns:p14="http://schemas.microsoft.com/office/powerpoint/2010/main" val="25021663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solidFill>
                  <a:prstClr val="black"/>
                </a:solidFill>
              </a:rPr>
              <a:pPr/>
              <a:t>2</a:t>
            </a:fld>
            <a:endParaRPr lang="zh-CN" altLang="en-US">
              <a:solidFill>
                <a:prstClr val="black"/>
              </a:solidFill>
            </a:endParaRPr>
          </a:p>
        </p:txBody>
      </p:sp>
    </p:spTree>
    <p:extLst>
      <p:ext uri="{BB962C8B-B14F-4D97-AF65-F5344CB8AC3E}">
        <p14:creationId xmlns:p14="http://schemas.microsoft.com/office/powerpoint/2010/main" val="14657727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a:t>
            </a:fld>
            <a:endParaRPr lang="zh-CN" altLang="en-US"/>
          </a:p>
        </p:txBody>
      </p:sp>
    </p:spTree>
    <p:extLst>
      <p:ext uri="{BB962C8B-B14F-4D97-AF65-F5344CB8AC3E}">
        <p14:creationId xmlns:p14="http://schemas.microsoft.com/office/powerpoint/2010/main" val="28107027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zh-CN" altLang="en-US" dirty="0" smtClean="0"/>
              <a:t>首先论文要解决的是重建进化树问题，进化树概念是描述物种之间进化关系的一种树形拓扑结构，如左边这张图。树的节点上是不同的物种，树的分枝则描述了这些物种之间的进化关系。</a:t>
            </a:r>
            <a:endParaRPr lang="en-US" altLang="zh-CN" dirty="0" smtClean="0"/>
          </a:p>
          <a:p>
            <a:r>
              <a:rPr lang="zh-CN" altLang="en-US" dirty="0" smtClean="0"/>
              <a:t>在研究当中，进化树的叶节点通常为分子序列，如</a:t>
            </a:r>
            <a:r>
              <a:rPr lang="en-US" altLang="zh-CN" dirty="0" smtClean="0"/>
              <a:t>DNA</a:t>
            </a:r>
            <a:r>
              <a:rPr lang="zh-CN" altLang="en-US" dirty="0" smtClean="0"/>
              <a:t>、蛋白质等。对于重建进化树问题，算法要做的是，重建出能够最真实描述这些分子序列之间进化关系的进化树。</a:t>
            </a:r>
            <a:endParaRPr lang="en-US" dirty="0"/>
          </a:p>
        </p:txBody>
      </p:sp>
      <p:sp>
        <p:nvSpPr>
          <p:cNvPr id="4" name="Header Placeholder 3"/>
          <p:cNvSpPr>
            <a:spLocks noGrp="1"/>
          </p:cNvSpPr>
          <p:nvPr>
            <p:ph type="hdr" sz="quarter" idx="10"/>
          </p:nvPr>
        </p:nvSpPr>
        <p:spPr/>
        <p:txBody>
          <a:bodyPr/>
          <a:lstStyle/>
          <a:p>
            <a:r>
              <a:rPr lang="en-US" dirty="0"/>
              <a:t>My First Template</a:t>
            </a:r>
          </a:p>
        </p:txBody>
      </p:sp>
    </p:spTree>
    <p:extLst>
      <p:ext uri="{BB962C8B-B14F-4D97-AF65-F5344CB8AC3E}">
        <p14:creationId xmlns:p14="http://schemas.microsoft.com/office/powerpoint/2010/main" val="22377343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zh-CN" altLang="en-US" dirty="0" smtClean="0"/>
              <a:t>在论文中，重建进化树被看成是一个多目标优化问题，所以这边简单介绍一下多目标优化问题。多目标优化问题作为一种优化问题，它需要在解空间中寻找那些能够最优化目标函数的解。对于单目标优化问题，解空间中的任意两个解都能根据唯一的目标函数判断出优劣，所以往往能找到唯一的最优解。但多目标却不行，因为目标函数之间存在冲突，此消彼长。</a:t>
            </a:r>
            <a:endParaRPr lang="en-US" altLang="zh-CN" dirty="0" smtClean="0"/>
          </a:p>
          <a:p>
            <a:r>
              <a:rPr lang="zh-CN" altLang="en-US" dirty="0" smtClean="0"/>
              <a:t>如左边这张图，有横坐标和纵坐标两个目标函数。假设两个目标函数值均是越大越好，这时候，</a:t>
            </a:r>
            <a:r>
              <a:rPr lang="en-US" altLang="zh-CN" dirty="0" smtClean="0"/>
              <a:t>K</a:t>
            </a:r>
            <a:r>
              <a:rPr lang="zh-CN" altLang="en-US" dirty="0" smtClean="0"/>
              <a:t>和</a:t>
            </a:r>
            <a:r>
              <a:rPr lang="en-US" altLang="zh-CN" dirty="0" smtClean="0"/>
              <a:t>N</a:t>
            </a:r>
            <a:r>
              <a:rPr lang="zh-CN" altLang="en-US" dirty="0" smtClean="0"/>
              <a:t>两个解的优劣程度就很好判断，</a:t>
            </a:r>
            <a:r>
              <a:rPr lang="en-US" altLang="zh-CN" dirty="0" smtClean="0"/>
              <a:t>N</a:t>
            </a:r>
            <a:r>
              <a:rPr lang="zh-CN" altLang="en-US" dirty="0" smtClean="0"/>
              <a:t>在两个目标函数值上均大于</a:t>
            </a:r>
            <a:r>
              <a:rPr lang="en-US" altLang="zh-CN" dirty="0" smtClean="0"/>
              <a:t>K</a:t>
            </a:r>
            <a:r>
              <a:rPr lang="zh-CN" altLang="en-US" dirty="0" smtClean="0"/>
              <a:t>，所以</a:t>
            </a:r>
            <a:r>
              <a:rPr lang="en-US" altLang="zh-CN" dirty="0" smtClean="0"/>
              <a:t>N</a:t>
            </a:r>
            <a:r>
              <a:rPr lang="zh-CN" altLang="en-US" dirty="0" smtClean="0"/>
              <a:t>优于</a:t>
            </a:r>
            <a:r>
              <a:rPr lang="en-US" altLang="zh-CN" dirty="0" smtClean="0"/>
              <a:t>K</a:t>
            </a:r>
            <a:r>
              <a:rPr lang="zh-CN" altLang="en-US" dirty="0" smtClean="0"/>
              <a:t>。但是，解空间中也存在着一些互相之间无法对比的解，如图中的红色点</a:t>
            </a:r>
            <a:r>
              <a:rPr lang="en-US" altLang="zh-CN" dirty="0" smtClean="0"/>
              <a:t>A</a:t>
            </a:r>
            <a:r>
              <a:rPr lang="zh-CN" altLang="en-US" dirty="0" smtClean="0"/>
              <a:t>到</a:t>
            </a:r>
            <a:r>
              <a:rPr lang="en-US" altLang="zh-CN" dirty="0" smtClean="0"/>
              <a:t>H</a:t>
            </a:r>
            <a:r>
              <a:rPr lang="zh-CN" altLang="en-US" dirty="0" smtClean="0"/>
              <a:t>。在多目标优化问题中，把这些在解空间中不比其他解差，但互相之间无法比较的解组成的面叫做</a:t>
            </a:r>
            <a:r>
              <a:rPr lang="en-US" altLang="zh-CN" dirty="0" smtClean="0"/>
              <a:t>Pareto Front</a:t>
            </a:r>
            <a:r>
              <a:rPr lang="zh-CN" altLang="en-US" dirty="0" smtClean="0"/>
              <a:t>，简称</a:t>
            </a:r>
            <a:r>
              <a:rPr lang="en-US" altLang="zh-CN" dirty="0" smtClean="0"/>
              <a:t>PF</a:t>
            </a:r>
            <a:r>
              <a:rPr lang="zh-CN" altLang="en-US" dirty="0" smtClean="0"/>
              <a:t>，如图中红色的这条线。对于解决多目标优化问题，我们需要算法找出的解能够越靠近</a:t>
            </a:r>
            <a:r>
              <a:rPr lang="en-US" altLang="zh-CN" dirty="0" smtClean="0"/>
              <a:t>PF</a:t>
            </a:r>
            <a:r>
              <a:rPr lang="zh-CN" altLang="en-US" dirty="0" smtClean="0"/>
              <a:t>越好，也就是算法的收敛性，另一方面需要找到的解能够尽可能均匀且广阔地分散在</a:t>
            </a:r>
            <a:r>
              <a:rPr lang="en-US" altLang="zh-CN" dirty="0" smtClean="0"/>
              <a:t>PF</a:t>
            </a:r>
            <a:r>
              <a:rPr lang="zh-CN" altLang="en-US" dirty="0" smtClean="0"/>
              <a:t>上。也就是算法的分布性。</a:t>
            </a:r>
            <a:endParaRPr lang="en-US" dirty="0"/>
          </a:p>
        </p:txBody>
      </p:sp>
      <p:sp>
        <p:nvSpPr>
          <p:cNvPr id="4" name="Header Placeholder 3"/>
          <p:cNvSpPr>
            <a:spLocks noGrp="1"/>
          </p:cNvSpPr>
          <p:nvPr>
            <p:ph type="hdr" sz="quarter" idx="10"/>
          </p:nvPr>
        </p:nvSpPr>
        <p:spPr/>
        <p:txBody>
          <a:bodyPr/>
          <a:lstStyle/>
          <a:p>
            <a:r>
              <a:rPr lang="en-US" dirty="0"/>
              <a:t>My First Template</a:t>
            </a:r>
          </a:p>
        </p:txBody>
      </p:sp>
    </p:spTree>
    <p:extLst>
      <p:ext uri="{BB962C8B-B14F-4D97-AF65-F5344CB8AC3E}">
        <p14:creationId xmlns:p14="http://schemas.microsoft.com/office/powerpoint/2010/main" val="15956498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zh-CN" altLang="en-US" dirty="0" smtClean="0"/>
              <a:t>为什么能够用多目标进化算法来解决重建进化树问题是因为重建进化树问题本身是一个多目标优化问题。因为重建进化树的两个经典方法，最大简约法和最大似然法都是对进化树进行评价的方法，它们会对每棵进化树进行打分，从而在解空间中找出得分值最高的解。所以这两个方法可作为多目标优化问题的目标函数。而且已经有研究指出，最大简约法和最大似然法往往相互抑制。例如，一棵进化树在最大简约值上得高分，往往在最大似然值上不够理想，反之亦然。在解空间中往往找不到一棵树能够都够同时满足最优化两个目标函数。所以，重建进化树是一个典型的多目标优化问题，在本论文中，专注于用多目标进化算法去解决重建进化树问题。</a:t>
            </a:r>
            <a:endParaRPr lang="en-US" dirty="0"/>
          </a:p>
        </p:txBody>
      </p:sp>
      <p:sp>
        <p:nvSpPr>
          <p:cNvPr id="4" name="Header Placeholder 3"/>
          <p:cNvSpPr>
            <a:spLocks noGrp="1"/>
          </p:cNvSpPr>
          <p:nvPr>
            <p:ph type="hdr" sz="quarter" idx="10"/>
          </p:nvPr>
        </p:nvSpPr>
        <p:spPr/>
        <p:txBody>
          <a:bodyPr/>
          <a:lstStyle/>
          <a:p>
            <a:r>
              <a:rPr lang="en-US" dirty="0"/>
              <a:t>My First Template</a:t>
            </a:r>
          </a:p>
        </p:txBody>
      </p:sp>
    </p:spTree>
    <p:extLst>
      <p:ext uri="{BB962C8B-B14F-4D97-AF65-F5344CB8AC3E}">
        <p14:creationId xmlns:p14="http://schemas.microsoft.com/office/powerpoint/2010/main" val="37471912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zh-CN" altLang="en-US" dirty="0" smtClean="0"/>
              <a:t>但是用多目标进化算法去解决重建进化树问题时，会遇到的最大问题是，</a:t>
            </a:r>
            <a:r>
              <a:rPr lang="en-US" altLang="zh-CN" dirty="0" smtClean="0"/>
              <a:t>MP</a:t>
            </a:r>
            <a:r>
              <a:rPr lang="zh-CN" altLang="en-US" dirty="0" smtClean="0"/>
              <a:t>和</a:t>
            </a:r>
            <a:r>
              <a:rPr lang="en-US" altLang="zh-CN" dirty="0" smtClean="0"/>
              <a:t>ML</a:t>
            </a:r>
            <a:r>
              <a:rPr lang="zh-CN" altLang="en-US" dirty="0" smtClean="0"/>
              <a:t>两个方法的运算需要大量计算资源。进化算法本身是一种迭代算法，在每一次迭代中都需要用这两种方法评估所有的解，运行时间太长。对此，在本论文提出了两个改进思路，一方是提高算法的收敛速度，另一方面是用更多的计算机资源去并行运算算法，从而降低运算时间。在提高收敛速度方面，提出了</a:t>
            </a:r>
            <a:r>
              <a:rPr lang="en-US" altLang="zh-CN" dirty="0" err="1" smtClean="0"/>
              <a:t>MOEA</a:t>
            </a:r>
            <a:r>
              <a:rPr lang="en-US" altLang="zh-CN" dirty="0" smtClean="0"/>
              <a:t>-RC</a:t>
            </a:r>
            <a:r>
              <a:rPr lang="zh-CN" altLang="en-US" dirty="0" smtClean="0"/>
              <a:t>算法，在并行运算方面，提出了</a:t>
            </a:r>
            <a:r>
              <a:rPr lang="en-US" altLang="zh-CN" dirty="0" err="1" smtClean="0"/>
              <a:t>PHYLO</a:t>
            </a:r>
            <a:r>
              <a:rPr lang="en-US" altLang="zh-CN" dirty="0" smtClean="0"/>
              <a:t>-SPARK</a:t>
            </a:r>
            <a:r>
              <a:rPr lang="zh-CN" altLang="en-US" dirty="0" smtClean="0"/>
              <a:t>算法。</a:t>
            </a:r>
            <a:endParaRPr lang="en-US" dirty="0"/>
          </a:p>
        </p:txBody>
      </p:sp>
      <p:sp>
        <p:nvSpPr>
          <p:cNvPr id="4" name="Header Placeholder 3"/>
          <p:cNvSpPr>
            <a:spLocks noGrp="1"/>
          </p:cNvSpPr>
          <p:nvPr>
            <p:ph type="hdr" sz="quarter" idx="10"/>
          </p:nvPr>
        </p:nvSpPr>
        <p:spPr/>
        <p:txBody>
          <a:bodyPr/>
          <a:lstStyle/>
          <a:p>
            <a:r>
              <a:rPr lang="en-US" dirty="0"/>
              <a:t>My First Template</a:t>
            </a:r>
          </a:p>
        </p:txBody>
      </p:sp>
    </p:spTree>
    <p:extLst>
      <p:ext uri="{BB962C8B-B14F-4D97-AF65-F5344CB8AC3E}">
        <p14:creationId xmlns:p14="http://schemas.microsoft.com/office/powerpoint/2010/main" val="262260708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8</a:t>
            </a:fld>
            <a:endParaRPr lang="zh-CN" altLang="en-US"/>
          </a:p>
        </p:txBody>
      </p:sp>
    </p:spTree>
    <p:extLst>
      <p:ext uri="{BB962C8B-B14F-4D97-AF65-F5344CB8AC3E}">
        <p14:creationId xmlns:p14="http://schemas.microsoft.com/office/powerpoint/2010/main" val="24514524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zh-CN" altLang="en-US" dirty="0" smtClean="0"/>
              <a:t>在算法</a:t>
            </a:r>
            <a:r>
              <a:rPr lang="en-US" altLang="zh-CN" dirty="0" err="1" smtClean="0"/>
              <a:t>MOEA</a:t>
            </a:r>
            <a:r>
              <a:rPr lang="en-US" altLang="zh-CN" dirty="0" smtClean="0"/>
              <a:t>-RC</a:t>
            </a:r>
            <a:r>
              <a:rPr lang="zh-CN" altLang="en-US" dirty="0" smtClean="0"/>
              <a:t>中，运用了</a:t>
            </a:r>
            <a:r>
              <a:rPr lang="en-US" altLang="zh-CN" dirty="0" smtClean="0"/>
              <a:t>consensus</a:t>
            </a:r>
            <a:r>
              <a:rPr lang="zh-CN" altLang="en-US" dirty="0" smtClean="0"/>
              <a:t>加速算法的收敛。</a:t>
            </a:r>
            <a:r>
              <a:rPr lang="en-US" altLang="zh-CN" dirty="0" smtClean="0"/>
              <a:t>consensus</a:t>
            </a:r>
            <a:r>
              <a:rPr lang="zh-CN" altLang="en-US" dirty="0" smtClean="0"/>
              <a:t>的概念是多棵树中共同拥有的分枝结构，可被认为是多个解之间共同拥有的一些特质。如果用精英解去计算得到</a:t>
            </a:r>
            <a:r>
              <a:rPr lang="en-US" altLang="zh-CN" dirty="0" smtClean="0"/>
              <a:t>consensus</a:t>
            </a:r>
            <a:r>
              <a:rPr lang="zh-CN" altLang="en-US" dirty="0" smtClean="0"/>
              <a:t>的话，则可以假设这些</a:t>
            </a:r>
            <a:r>
              <a:rPr lang="en-US" altLang="zh-CN" dirty="0" smtClean="0"/>
              <a:t>consensus</a:t>
            </a:r>
            <a:r>
              <a:rPr lang="zh-CN" altLang="en-US" dirty="0" smtClean="0"/>
              <a:t>是一些好的特质，应当在接下来的迭代中得以保护。这样，就在一定程度上避免算法走弯路，从而缩小了算法的搜索空间，加快了算法的收敛速度。</a:t>
            </a:r>
            <a:endParaRPr lang="en-US" dirty="0"/>
          </a:p>
        </p:txBody>
      </p:sp>
      <p:sp>
        <p:nvSpPr>
          <p:cNvPr id="4" name="Header Placeholder 3"/>
          <p:cNvSpPr>
            <a:spLocks noGrp="1"/>
          </p:cNvSpPr>
          <p:nvPr>
            <p:ph type="hdr" sz="quarter" idx="10"/>
          </p:nvPr>
        </p:nvSpPr>
        <p:spPr/>
        <p:txBody>
          <a:bodyPr/>
          <a:lstStyle/>
          <a:p>
            <a:r>
              <a:rPr lang="en-US" dirty="0"/>
              <a:t>My First Template</a:t>
            </a:r>
          </a:p>
        </p:txBody>
      </p:sp>
    </p:spTree>
    <p:extLst>
      <p:ext uri="{BB962C8B-B14F-4D97-AF65-F5344CB8AC3E}">
        <p14:creationId xmlns:p14="http://schemas.microsoft.com/office/powerpoint/2010/main" val="3056146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zh-CN" altLang="en-US" dirty="0" smtClean="0"/>
              <a:t>目前已经有研究工作将</a:t>
            </a:r>
            <a:r>
              <a:rPr lang="en-US" altLang="zh-CN" dirty="0" smtClean="0"/>
              <a:t>consensus</a:t>
            </a:r>
            <a:r>
              <a:rPr lang="zh-CN" altLang="en-US" dirty="0" smtClean="0"/>
              <a:t>用于加速重建进化树算法的收敛。在这个研究中，它将进化算法中的种群扩展为</a:t>
            </a:r>
            <a:r>
              <a:rPr lang="en-US" altLang="zh-CN" dirty="0" smtClean="0"/>
              <a:t>4</a:t>
            </a:r>
            <a:r>
              <a:rPr lang="zh-CN" altLang="en-US" dirty="0" smtClean="0"/>
              <a:t>个，如图中左边</a:t>
            </a:r>
            <a:r>
              <a:rPr lang="en-US" altLang="zh-CN" dirty="0" smtClean="0"/>
              <a:t>4</a:t>
            </a:r>
            <a:r>
              <a:rPr lang="zh-CN" altLang="en-US" dirty="0" smtClean="0"/>
              <a:t>个灰色部分，</a:t>
            </a:r>
            <a:r>
              <a:rPr lang="en-US" altLang="zh-CN" dirty="0" smtClean="0"/>
              <a:t>4</a:t>
            </a:r>
            <a:r>
              <a:rPr lang="zh-CN" altLang="en-US" dirty="0" smtClean="0"/>
              <a:t>个种群独立进化，但</a:t>
            </a:r>
            <a:r>
              <a:rPr lang="en-US" altLang="zh-CN" dirty="0" smtClean="0"/>
              <a:t>4</a:t>
            </a:r>
            <a:r>
              <a:rPr lang="zh-CN" altLang="en-US" dirty="0" smtClean="0"/>
              <a:t>个种群共享同一份</a:t>
            </a:r>
            <a:r>
              <a:rPr lang="en-US" altLang="zh-CN" dirty="0" smtClean="0"/>
              <a:t>consensus</a:t>
            </a:r>
            <a:r>
              <a:rPr lang="zh-CN" altLang="en-US" dirty="0" smtClean="0"/>
              <a:t>，而这份</a:t>
            </a:r>
            <a:r>
              <a:rPr lang="en-US" altLang="zh-CN" dirty="0" smtClean="0"/>
              <a:t>consensus</a:t>
            </a:r>
            <a:r>
              <a:rPr lang="zh-CN" altLang="en-US" dirty="0" smtClean="0"/>
              <a:t>来自于</a:t>
            </a:r>
            <a:r>
              <a:rPr lang="en-US" altLang="zh-CN" dirty="0" smtClean="0"/>
              <a:t>4</a:t>
            </a:r>
            <a:r>
              <a:rPr lang="zh-CN" altLang="en-US" dirty="0" smtClean="0"/>
              <a:t>个种群中的最优解，也就是图中的红色点 </a:t>
            </a:r>
            <a:r>
              <a:rPr lang="en-US" altLang="zh-CN" dirty="0" smtClean="0"/>
              <a:t>(</a:t>
            </a:r>
            <a:r>
              <a:rPr lang="zh-CN" altLang="en-US" dirty="0" smtClean="0"/>
              <a:t>翻页）。</a:t>
            </a:r>
            <a:endParaRPr lang="en-US" dirty="0"/>
          </a:p>
        </p:txBody>
      </p:sp>
      <p:sp>
        <p:nvSpPr>
          <p:cNvPr id="4" name="Header Placeholder 3"/>
          <p:cNvSpPr>
            <a:spLocks noGrp="1"/>
          </p:cNvSpPr>
          <p:nvPr>
            <p:ph type="hdr" sz="quarter" idx="10"/>
          </p:nvPr>
        </p:nvSpPr>
        <p:spPr/>
        <p:txBody>
          <a:bodyPr/>
          <a:lstStyle/>
          <a:p>
            <a:r>
              <a:rPr lang="en-US" dirty="0"/>
              <a:t>My First Template</a:t>
            </a:r>
          </a:p>
        </p:txBody>
      </p:sp>
    </p:spTree>
    <p:extLst>
      <p:ext uri="{BB962C8B-B14F-4D97-AF65-F5344CB8AC3E}">
        <p14:creationId xmlns:p14="http://schemas.microsoft.com/office/powerpoint/2010/main" val="132113598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CN" altLang="en-US" dirty="0" smtClean="0"/>
              <a:t>得到的</a:t>
            </a:r>
            <a:r>
              <a:rPr lang="en-US" altLang="zh-CN" dirty="0" smtClean="0"/>
              <a:t>consensus</a:t>
            </a:r>
            <a:r>
              <a:rPr lang="zh-CN" altLang="en-US" dirty="0" smtClean="0"/>
              <a:t>作用于全部个体。在</a:t>
            </a:r>
            <a:r>
              <a:rPr lang="en-US" altLang="zh-CN" dirty="0" smtClean="0"/>
              <a:t>consensus</a:t>
            </a:r>
            <a:r>
              <a:rPr lang="zh-CN" altLang="en-US" dirty="0" smtClean="0"/>
              <a:t>的作用下，左边的</a:t>
            </a:r>
            <a:r>
              <a:rPr lang="en-US" altLang="zh-CN" dirty="0" smtClean="0"/>
              <a:t>4</a:t>
            </a:r>
            <a:r>
              <a:rPr lang="zh-CN" altLang="en-US" dirty="0" smtClean="0"/>
              <a:t>个种群的收敛程度和收敛速度始终能够比右边没有</a:t>
            </a:r>
            <a:r>
              <a:rPr lang="en-US" altLang="zh-CN" dirty="0" smtClean="0"/>
              <a:t>consensus</a:t>
            </a:r>
            <a:r>
              <a:rPr lang="zh-CN" altLang="en-US" dirty="0" smtClean="0"/>
              <a:t>的要好许多。但在该研究中使用的是单目标进化算法。如果将重建进化树考虑成多目标问题会更加的贴近现实，所以本论文中专注于将</a:t>
            </a:r>
            <a:r>
              <a:rPr lang="en-US" altLang="zh-CN" dirty="0" smtClean="0"/>
              <a:t>consensus</a:t>
            </a:r>
            <a:r>
              <a:rPr lang="zh-CN" altLang="en-US" dirty="0" smtClean="0"/>
              <a:t>应用于多目标进化算法当中。 </a:t>
            </a:r>
            <a:endParaRPr lang="en-US" altLang="zh-CN" dirty="0" smtClean="0"/>
          </a:p>
          <a:p>
            <a:endParaRPr lang="en-US" dirty="0"/>
          </a:p>
        </p:txBody>
      </p:sp>
      <p:sp>
        <p:nvSpPr>
          <p:cNvPr id="4" name="Header Placeholder 3"/>
          <p:cNvSpPr>
            <a:spLocks noGrp="1"/>
          </p:cNvSpPr>
          <p:nvPr>
            <p:ph type="hdr" sz="quarter" idx="10"/>
          </p:nvPr>
        </p:nvSpPr>
        <p:spPr/>
        <p:txBody>
          <a:bodyPr/>
          <a:lstStyle/>
          <a:p>
            <a:r>
              <a:rPr lang="en-US" dirty="0"/>
              <a:t>My First Template</a:t>
            </a:r>
          </a:p>
        </p:txBody>
      </p:sp>
    </p:spTree>
    <p:extLst>
      <p:ext uri="{BB962C8B-B14F-4D97-AF65-F5344CB8AC3E}">
        <p14:creationId xmlns:p14="http://schemas.microsoft.com/office/powerpoint/2010/main" val="17437103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altLang="zh-CN" dirty="0" smtClean="0"/>
              <a:t>1. </a:t>
            </a:r>
            <a:r>
              <a:rPr lang="zh-CN" altLang="en-US" dirty="0" smtClean="0"/>
              <a:t>刚才提到，在重建进化树问题上，没有一棵树能够同时最优化两个目标函数。作为拥有树的拓扑特征的</a:t>
            </a:r>
            <a:r>
              <a:rPr lang="en-US" altLang="zh-CN" dirty="0" smtClean="0"/>
              <a:t>consensus</a:t>
            </a:r>
            <a:r>
              <a:rPr lang="zh-CN" altLang="en-US" dirty="0" smtClean="0"/>
              <a:t>同样无法同时最优化两个目标函数</a:t>
            </a:r>
            <a:endParaRPr lang="en-US" altLang="zh-CN" dirty="0" smtClean="0"/>
          </a:p>
          <a:p>
            <a:r>
              <a:rPr lang="en-US" altLang="zh-CN" dirty="0" smtClean="0"/>
              <a:t>2. </a:t>
            </a:r>
            <a:r>
              <a:rPr lang="zh-CN" altLang="en-US" dirty="0" smtClean="0"/>
              <a:t>所以每个</a:t>
            </a:r>
            <a:r>
              <a:rPr lang="en-US" altLang="zh-CN" dirty="0" smtClean="0"/>
              <a:t>consensus</a:t>
            </a:r>
            <a:r>
              <a:rPr lang="zh-CN" altLang="en-US" dirty="0" smtClean="0"/>
              <a:t>在解空间中有一定的指向性。</a:t>
            </a:r>
            <a:r>
              <a:rPr lang="en-US" altLang="zh-CN" dirty="0" smtClean="0"/>
              <a:t>consensus</a:t>
            </a:r>
            <a:r>
              <a:rPr lang="zh-CN" altLang="en-US" dirty="0" smtClean="0"/>
              <a:t>需要从多个拥有相同或相近搜索方向的精英解得到，并应用于具有相同搜索方向的种群。</a:t>
            </a:r>
            <a:endParaRPr lang="en-US" altLang="zh-CN" dirty="0" smtClean="0"/>
          </a:p>
          <a:p>
            <a:r>
              <a:rPr lang="en-US" altLang="zh-CN" dirty="0" smtClean="0"/>
              <a:t>3. </a:t>
            </a:r>
            <a:r>
              <a:rPr lang="zh-CN" altLang="en-US" dirty="0" smtClean="0"/>
              <a:t>由于这些条件的限制，目前没有可以直接嵌入</a:t>
            </a:r>
            <a:r>
              <a:rPr lang="en-US" altLang="zh-CN" dirty="0" smtClean="0"/>
              <a:t>consensus</a:t>
            </a:r>
            <a:r>
              <a:rPr lang="zh-CN" altLang="en-US" dirty="0" smtClean="0"/>
              <a:t>的多目标进化算法。所以本论文设计了一个新的算法，叫</a:t>
            </a:r>
            <a:r>
              <a:rPr lang="en-US" altLang="zh-CN" dirty="0" err="1" smtClean="0"/>
              <a:t>MOEA</a:t>
            </a:r>
            <a:r>
              <a:rPr lang="en-US" altLang="zh-CN" dirty="0" smtClean="0"/>
              <a:t>-RC</a:t>
            </a:r>
            <a:r>
              <a:rPr lang="zh-CN" altLang="en-US" dirty="0" smtClean="0"/>
              <a:t>。 </a:t>
            </a:r>
            <a:endParaRPr lang="en-US" altLang="zh-CN" dirty="0" smtClean="0"/>
          </a:p>
          <a:p>
            <a:r>
              <a:rPr lang="en-US" altLang="zh-CN" dirty="0" smtClean="0"/>
              <a:t>4. </a:t>
            </a:r>
            <a:r>
              <a:rPr lang="zh-CN" altLang="en-US" dirty="0" smtClean="0"/>
              <a:t>在</a:t>
            </a:r>
            <a:r>
              <a:rPr lang="en-US" altLang="zh-CN" dirty="0" err="1" smtClean="0"/>
              <a:t>MOEA</a:t>
            </a:r>
            <a:r>
              <a:rPr lang="en-US" altLang="zh-CN" dirty="0" smtClean="0"/>
              <a:t>-RC</a:t>
            </a:r>
            <a:r>
              <a:rPr lang="zh-CN" altLang="en-US" dirty="0" smtClean="0"/>
              <a:t>中，如图，所有个体被分成多个子种群。这样的话，例如对于</a:t>
            </a:r>
            <a:r>
              <a:rPr lang="en-US" altLang="zh-CN" dirty="0" err="1" smtClean="0"/>
              <a:t>w2</a:t>
            </a:r>
            <a:r>
              <a:rPr lang="zh-CN" altLang="en-US" dirty="0" smtClean="0"/>
              <a:t>种群，它的</a:t>
            </a:r>
            <a:r>
              <a:rPr lang="en-US" altLang="zh-CN" dirty="0" smtClean="0"/>
              <a:t>consensus</a:t>
            </a:r>
            <a:r>
              <a:rPr lang="zh-CN" altLang="en-US" dirty="0" smtClean="0"/>
              <a:t>由它自己和相邻两个种群中的最优解计算得到（翻页）</a:t>
            </a:r>
            <a:endParaRPr lang="en-US" dirty="0"/>
          </a:p>
        </p:txBody>
      </p:sp>
      <p:sp>
        <p:nvSpPr>
          <p:cNvPr id="4" name="Header Placeholder 3"/>
          <p:cNvSpPr>
            <a:spLocks noGrp="1"/>
          </p:cNvSpPr>
          <p:nvPr>
            <p:ph type="hdr" sz="quarter" idx="10"/>
          </p:nvPr>
        </p:nvSpPr>
        <p:spPr/>
        <p:txBody>
          <a:bodyPr/>
          <a:lstStyle/>
          <a:p>
            <a:r>
              <a:rPr lang="en-US" dirty="0"/>
              <a:t>My First Template</a:t>
            </a:r>
          </a:p>
        </p:txBody>
      </p:sp>
    </p:spTree>
    <p:extLst>
      <p:ext uri="{BB962C8B-B14F-4D97-AF65-F5344CB8AC3E}">
        <p14:creationId xmlns:p14="http://schemas.microsoft.com/office/powerpoint/2010/main" val="35628381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zh-CN" altLang="en-US" dirty="0" smtClean="0"/>
              <a:t>并应用于自己种群内的所有个体，这就是</a:t>
            </a:r>
            <a:r>
              <a:rPr lang="en-US" altLang="zh-CN" dirty="0" err="1" smtClean="0"/>
              <a:t>MOEA</a:t>
            </a:r>
            <a:r>
              <a:rPr lang="en-US" altLang="zh-CN" dirty="0" smtClean="0"/>
              <a:t>-RC</a:t>
            </a:r>
            <a:r>
              <a:rPr lang="zh-CN" altLang="en-US" dirty="0" smtClean="0"/>
              <a:t>中计算</a:t>
            </a:r>
            <a:r>
              <a:rPr lang="en-US" altLang="zh-CN" dirty="0" smtClean="0"/>
              <a:t>consensus</a:t>
            </a:r>
            <a:r>
              <a:rPr lang="zh-CN" altLang="en-US" dirty="0" smtClean="0"/>
              <a:t>的部分。 </a:t>
            </a:r>
            <a:endParaRPr lang="en-US" dirty="0"/>
          </a:p>
        </p:txBody>
      </p:sp>
      <p:sp>
        <p:nvSpPr>
          <p:cNvPr id="4" name="Header Placeholder 3"/>
          <p:cNvSpPr>
            <a:spLocks noGrp="1"/>
          </p:cNvSpPr>
          <p:nvPr>
            <p:ph type="hdr" sz="quarter" idx="10"/>
          </p:nvPr>
        </p:nvSpPr>
        <p:spPr/>
        <p:txBody>
          <a:bodyPr/>
          <a:lstStyle/>
          <a:p>
            <a:r>
              <a:rPr lang="en-US" dirty="0"/>
              <a:t>My First Template</a:t>
            </a:r>
          </a:p>
        </p:txBody>
      </p:sp>
    </p:spTree>
    <p:extLst>
      <p:ext uri="{BB962C8B-B14F-4D97-AF65-F5344CB8AC3E}">
        <p14:creationId xmlns:p14="http://schemas.microsoft.com/office/powerpoint/2010/main" val="24207523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zh-CN" altLang="en-US" dirty="0" smtClean="0"/>
              <a:t>因为</a:t>
            </a:r>
            <a:r>
              <a:rPr lang="en-US" altLang="zh-CN" dirty="0" err="1" smtClean="0"/>
              <a:t>MOEA</a:t>
            </a:r>
            <a:r>
              <a:rPr lang="en-US" altLang="zh-CN" dirty="0" smtClean="0"/>
              <a:t>-RC</a:t>
            </a:r>
            <a:r>
              <a:rPr lang="zh-CN" altLang="en-US" dirty="0" smtClean="0"/>
              <a:t>是属于基于分解的多目标进化算法，即将多目标问题根据不同的权重向量分解成多个单目标优化的子问题。所以在该算法中，要提前设置好权重，这样，有多少个权重就有多少个子种群。</a:t>
            </a:r>
            <a:endParaRPr lang="en-US" altLang="zh-CN" dirty="0" smtClean="0"/>
          </a:p>
          <a:p>
            <a:r>
              <a:rPr lang="zh-CN" altLang="en-US" dirty="0" smtClean="0"/>
              <a:t>在该算法中不一样的是每个子种群中的个体数量不是固定的，如左边这张图，长方形为种群，圆圈为个体，有</a:t>
            </a:r>
            <a:r>
              <a:rPr lang="en-US" altLang="zh-CN" dirty="0" smtClean="0"/>
              <a:t>n</a:t>
            </a:r>
            <a:r>
              <a:rPr lang="zh-CN" altLang="en-US" dirty="0" smtClean="0"/>
              <a:t>个种群，种群内个体数量有多有少。</a:t>
            </a:r>
            <a:endParaRPr lang="en-US" altLang="zh-CN" dirty="0" smtClean="0"/>
          </a:p>
          <a:p>
            <a:r>
              <a:rPr lang="zh-CN" altLang="en-US" dirty="0" smtClean="0"/>
              <a:t>算法每次在得到新的子代后都会通过公式</a:t>
            </a:r>
            <a:r>
              <a:rPr lang="en-US" altLang="zh-CN" dirty="0" smtClean="0"/>
              <a:t>2</a:t>
            </a:r>
            <a:r>
              <a:rPr lang="zh-CN" altLang="en-US" dirty="0" smtClean="0"/>
              <a:t>将这些新个体加入对应种群，公式</a:t>
            </a:r>
            <a:r>
              <a:rPr lang="en-US" altLang="zh-CN" dirty="0" smtClean="0"/>
              <a:t>2</a:t>
            </a:r>
            <a:r>
              <a:rPr lang="zh-CN" altLang="en-US" dirty="0" smtClean="0"/>
              <a:t>计算了给定解距离哪个权重向量最近，然后将解加入该权重的对应种群，公式</a:t>
            </a:r>
            <a:r>
              <a:rPr lang="en-US" altLang="zh-CN" dirty="0" smtClean="0"/>
              <a:t>2</a:t>
            </a:r>
            <a:r>
              <a:rPr lang="zh-CN" altLang="en-US" dirty="0" smtClean="0"/>
              <a:t>中的</a:t>
            </a:r>
            <a:r>
              <a:rPr lang="en-US" altLang="zh-CN" dirty="0" smtClean="0"/>
              <a:t>f</a:t>
            </a:r>
            <a:r>
              <a:rPr lang="zh-CN" altLang="en-US" dirty="0" smtClean="0"/>
              <a:t>是经过公式</a:t>
            </a:r>
            <a:r>
              <a:rPr lang="en-US" altLang="zh-CN" dirty="0" smtClean="0"/>
              <a:t>1</a:t>
            </a:r>
            <a:r>
              <a:rPr lang="zh-CN" altLang="en-US" dirty="0" smtClean="0"/>
              <a:t>正则化的目标函数值。</a:t>
            </a:r>
            <a:endParaRPr lang="en-US" altLang="zh-CN" dirty="0" smtClean="0"/>
          </a:p>
          <a:p>
            <a:r>
              <a:rPr lang="zh-CN" altLang="en-US" dirty="0" smtClean="0"/>
              <a:t>这样每个解被分配到的权重都是最适合自己的，在计算适应值时，就能得到最好的得分，该操作被命名为</a:t>
            </a:r>
            <a:r>
              <a:rPr lang="en-US" altLang="zh-CN" dirty="0" smtClean="0"/>
              <a:t>redistribution</a:t>
            </a:r>
            <a:r>
              <a:rPr lang="zh-CN" altLang="en-US" dirty="0" smtClean="0"/>
              <a:t>。这样做能够提高算法的收敛性，因为每个解都能够在一定程度上地被正确的评价。然后，算法的名称</a:t>
            </a:r>
            <a:r>
              <a:rPr lang="en-US" altLang="zh-CN" dirty="0" err="1" smtClean="0"/>
              <a:t>MOEA</a:t>
            </a:r>
            <a:r>
              <a:rPr lang="en-US" altLang="zh-CN" dirty="0" smtClean="0"/>
              <a:t>-RC</a:t>
            </a:r>
            <a:r>
              <a:rPr lang="zh-CN" altLang="en-US" dirty="0" smtClean="0"/>
              <a:t>中的字母</a:t>
            </a:r>
            <a:r>
              <a:rPr lang="en-US" altLang="zh-CN" dirty="0" smtClean="0"/>
              <a:t>R</a:t>
            </a:r>
            <a:r>
              <a:rPr lang="zh-CN" altLang="en-US" dirty="0" smtClean="0"/>
              <a:t>和</a:t>
            </a:r>
            <a:r>
              <a:rPr lang="en-US" altLang="zh-CN" dirty="0" smtClean="0"/>
              <a:t>C</a:t>
            </a:r>
            <a:r>
              <a:rPr lang="zh-CN" altLang="en-US" dirty="0" smtClean="0"/>
              <a:t>便是</a:t>
            </a:r>
            <a:r>
              <a:rPr lang="en-US" altLang="zh-CN" dirty="0" smtClean="0"/>
              <a:t>Redistribution</a:t>
            </a:r>
            <a:r>
              <a:rPr lang="zh-CN" altLang="en-US" dirty="0" smtClean="0"/>
              <a:t>和刚才讲的</a:t>
            </a:r>
            <a:r>
              <a:rPr lang="en-US" altLang="zh-CN" dirty="0" smtClean="0"/>
              <a:t>consensus</a:t>
            </a:r>
            <a:r>
              <a:rPr lang="zh-CN" altLang="en-US" dirty="0" smtClean="0"/>
              <a:t>的缩写。</a:t>
            </a:r>
            <a:endParaRPr lang="en-US" dirty="0"/>
          </a:p>
        </p:txBody>
      </p:sp>
      <p:sp>
        <p:nvSpPr>
          <p:cNvPr id="4" name="Header Placeholder 3"/>
          <p:cNvSpPr>
            <a:spLocks noGrp="1"/>
          </p:cNvSpPr>
          <p:nvPr>
            <p:ph type="hdr" sz="quarter" idx="10"/>
          </p:nvPr>
        </p:nvSpPr>
        <p:spPr/>
        <p:txBody>
          <a:bodyPr/>
          <a:lstStyle/>
          <a:p>
            <a:r>
              <a:rPr lang="en-US" dirty="0"/>
              <a:t>My First Template</a:t>
            </a:r>
          </a:p>
        </p:txBody>
      </p:sp>
    </p:spTree>
    <p:extLst>
      <p:ext uri="{BB962C8B-B14F-4D97-AF65-F5344CB8AC3E}">
        <p14:creationId xmlns:p14="http://schemas.microsoft.com/office/powerpoint/2010/main" val="1685288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altLang="zh-CN" dirty="0" err="1" smtClean="0"/>
              <a:t>MOEA</a:t>
            </a:r>
            <a:r>
              <a:rPr lang="en-US" altLang="zh-CN" dirty="0" smtClean="0"/>
              <a:t>-RC</a:t>
            </a:r>
            <a:r>
              <a:rPr lang="zh-CN" altLang="en-US" dirty="0" smtClean="0"/>
              <a:t>是一个进化算法，所以离不开选择操作，或者说淘汰操作。算法迭代中，在产生新解，并做</a:t>
            </a:r>
            <a:r>
              <a:rPr lang="en-US" altLang="zh-CN" dirty="0" smtClean="0"/>
              <a:t>redistribution</a:t>
            </a:r>
            <a:r>
              <a:rPr lang="zh-CN" altLang="en-US" dirty="0" smtClean="0"/>
              <a:t>操作之后。种群中个体数量变为原来的两倍，所以要从这些个体中淘汰掉一半数量的个体。</a:t>
            </a:r>
            <a:endParaRPr lang="en-US" altLang="zh-CN" dirty="0" smtClean="0"/>
          </a:p>
          <a:p>
            <a:r>
              <a:rPr lang="zh-CN" altLang="en-US" dirty="0" smtClean="0"/>
              <a:t>通常在选择操作中，被选中留下的个体应该具有较好的收敛性或分布性。所以在该算法中，先对每个子种群内的个体计算适应值并排序，如左边这张图，图中排在越下面的个体适应值越好。所以会被淘汰的解应该在上面。</a:t>
            </a:r>
            <a:endParaRPr lang="en-US" altLang="zh-CN" dirty="0" smtClean="0"/>
          </a:p>
          <a:p>
            <a:r>
              <a:rPr lang="zh-CN" altLang="en-US" dirty="0" smtClean="0"/>
              <a:t>由于需要保持解的多样性，算法中个体数量较少的子种群中的解不会被淘汰，这样就可以尽量保证所有种群里都有解，</a:t>
            </a:r>
            <a:endParaRPr lang="en-US" altLang="zh-CN" dirty="0" smtClean="0"/>
          </a:p>
          <a:p>
            <a:r>
              <a:rPr lang="zh-CN" altLang="en-US" dirty="0" smtClean="0"/>
              <a:t>所以在</a:t>
            </a:r>
            <a:r>
              <a:rPr lang="en-US" altLang="zh-CN" dirty="0" err="1" smtClean="0"/>
              <a:t>MOEA</a:t>
            </a:r>
            <a:r>
              <a:rPr lang="en-US" altLang="zh-CN" dirty="0" smtClean="0"/>
              <a:t>-RC</a:t>
            </a:r>
            <a:r>
              <a:rPr lang="zh-CN" altLang="en-US" dirty="0" smtClean="0"/>
              <a:t>中设置了一个阈值</a:t>
            </a:r>
            <a:r>
              <a:rPr lang="en-US" altLang="zh-CN" dirty="0" smtClean="0"/>
              <a:t>M/</a:t>
            </a:r>
            <a:r>
              <a:rPr lang="en-US" altLang="zh-CN" dirty="0" err="1" smtClean="0"/>
              <a:t>N,M</a:t>
            </a:r>
            <a:r>
              <a:rPr lang="en-US" altLang="zh-CN" dirty="0" smtClean="0"/>
              <a:t>/N</a:t>
            </a:r>
            <a:r>
              <a:rPr lang="zh-CN" altLang="en-US" dirty="0" smtClean="0"/>
              <a:t>代表每个子种群的平均个体数量，算法遍历的淘汰个体数量超过</a:t>
            </a:r>
            <a:r>
              <a:rPr lang="en-US" altLang="zh-CN" dirty="0" smtClean="0"/>
              <a:t>M/N</a:t>
            </a:r>
            <a:r>
              <a:rPr lang="zh-CN" altLang="en-US" dirty="0" smtClean="0"/>
              <a:t>的子种群中最差的一个解，直到淘汰掉</a:t>
            </a:r>
            <a:r>
              <a:rPr lang="en-US" altLang="zh-CN" dirty="0" smtClean="0"/>
              <a:t>m</a:t>
            </a:r>
            <a:r>
              <a:rPr lang="zh-CN" altLang="en-US" dirty="0" smtClean="0"/>
              <a:t>个解。例如图中被选中的这些灰色的解，这些被淘汰解均在</a:t>
            </a:r>
            <a:r>
              <a:rPr lang="en-US" altLang="zh-CN" dirty="0" smtClean="0"/>
              <a:t>M/N</a:t>
            </a:r>
            <a:r>
              <a:rPr lang="zh-CN" altLang="en-US" dirty="0" smtClean="0"/>
              <a:t>这条线之后。这样，像</a:t>
            </a:r>
            <a:r>
              <a:rPr lang="en-US" altLang="zh-CN" dirty="0" err="1" smtClean="0"/>
              <a:t>w1</a:t>
            </a:r>
            <a:r>
              <a:rPr lang="zh-CN" altLang="en-US" dirty="0" smtClean="0"/>
              <a:t>中的最差解可能适应值很差，但为了保持多样性，会被保留下来。这就是算法中的选择算子。</a:t>
            </a:r>
            <a:endParaRPr lang="en-US" dirty="0"/>
          </a:p>
        </p:txBody>
      </p:sp>
      <p:sp>
        <p:nvSpPr>
          <p:cNvPr id="4" name="Header Placeholder 3"/>
          <p:cNvSpPr>
            <a:spLocks noGrp="1"/>
          </p:cNvSpPr>
          <p:nvPr>
            <p:ph type="hdr" sz="quarter" idx="10"/>
          </p:nvPr>
        </p:nvSpPr>
        <p:spPr/>
        <p:txBody>
          <a:bodyPr/>
          <a:lstStyle/>
          <a:p>
            <a:r>
              <a:rPr lang="en-US" dirty="0"/>
              <a:t>My First Template</a:t>
            </a:r>
          </a:p>
        </p:txBody>
      </p:sp>
    </p:spTree>
    <p:extLst>
      <p:ext uri="{BB962C8B-B14F-4D97-AF65-F5344CB8AC3E}">
        <p14:creationId xmlns:p14="http://schemas.microsoft.com/office/powerpoint/2010/main" val="211459898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zh-CN" altLang="en-US" dirty="0" smtClean="0"/>
              <a:t>接下来是</a:t>
            </a:r>
            <a:r>
              <a:rPr lang="en-US" altLang="zh-CN" dirty="0" err="1" smtClean="0"/>
              <a:t>MOEA</a:t>
            </a:r>
            <a:r>
              <a:rPr lang="en-US" altLang="zh-CN" dirty="0" smtClean="0"/>
              <a:t>-RC</a:t>
            </a:r>
            <a:r>
              <a:rPr lang="zh-CN" altLang="en-US" dirty="0" smtClean="0"/>
              <a:t>的实验部分。上面三张图是几个算法在一个真实数据集上迭代</a:t>
            </a:r>
            <a:r>
              <a:rPr lang="en-US" altLang="zh-CN" dirty="0" smtClean="0"/>
              <a:t>100</a:t>
            </a:r>
            <a:r>
              <a:rPr lang="zh-CN" altLang="en-US" dirty="0" smtClean="0"/>
              <a:t>次的</a:t>
            </a:r>
            <a:r>
              <a:rPr lang="en-US" altLang="zh-CN" dirty="0" smtClean="0"/>
              <a:t>PF</a:t>
            </a:r>
            <a:r>
              <a:rPr lang="zh-CN" altLang="en-US" dirty="0" smtClean="0"/>
              <a:t>，与之对比的算法有</a:t>
            </a:r>
            <a:r>
              <a:rPr lang="en-US" altLang="zh-CN" dirty="0" err="1" smtClean="0"/>
              <a:t>MOEA</a:t>
            </a:r>
            <a:r>
              <a:rPr lang="en-US" altLang="zh-CN" dirty="0" smtClean="0"/>
              <a:t>/D</a:t>
            </a:r>
            <a:r>
              <a:rPr lang="zh-CN" altLang="en-US" dirty="0" smtClean="0"/>
              <a:t>和</a:t>
            </a:r>
            <a:r>
              <a:rPr lang="en-US" altLang="zh-CN" dirty="0" err="1" smtClean="0"/>
              <a:t>NSGA</a:t>
            </a:r>
            <a:r>
              <a:rPr lang="en-US" altLang="zh-CN" dirty="0" smtClean="0"/>
              <a:t>-II</a:t>
            </a:r>
            <a:r>
              <a:rPr lang="zh-CN" altLang="en-US" dirty="0" smtClean="0"/>
              <a:t>两个经典的多目标进化算法和个去掉</a:t>
            </a:r>
            <a:r>
              <a:rPr lang="en-US" altLang="zh-CN" dirty="0" smtClean="0"/>
              <a:t>consensus</a:t>
            </a:r>
            <a:r>
              <a:rPr lang="zh-CN" altLang="en-US" dirty="0" smtClean="0"/>
              <a:t>版本的</a:t>
            </a:r>
            <a:r>
              <a:rPr lang="en-US" altLang="zh-CN" dirty="0" err="1" smtClean="0"/>
              <a:t>MOEA</a:t>
            </a:r>
            <a:r>
              <a:rPr lang="en-US" altLang="zh-CN" dirty="0" smtClean="0"/>
              <a:t>-RC</a:t>
            </a:r>
            <a:r>
              <a:rPr lang="zh-CN" altLang="en-US" dirty="0" smtClean="0"/>
              <a:t>，被命名为</a:t>
            </a:r>
            <a:r>
              <a:rPr lang="en-US" altLang="zh-CN" dirty="0" err="1" smtClean="0"/>
              <a:t>MOEA</a:t>
            </a:r>
            <a:r>
              <a:rPr lang="en-US" altLang="zh-CN" dirty="0" smtClean="0"/>
              <a:t>-R</a:t>
            </a:r>
            <a:r>
              <a:rPr lang="zh-CN" altLang="en-US" dirty="0" smtClean="0"/>
              <a:t>。与两个经典算法比较可以得到</a:t>
            </a:r>
            <a:r>
              <a:rPr lang="en-US" altLang="zh-CN" dirty="0" err="1" smtClean="0"/>
              <a:t>MOEA</a:t>
            </a:r>
            <a:r>
              <a:rPr lang="en-US" altLang="zh-CN" dirty="0" smtClean="0"/>
              <a:t>-RC</a:t>
            </a:r>
            <a:r>
              <a:rPr lang="zh-CN" altLang="en-US" dirty="0" smtClean="0"/>
              <a:t>算法的整体性能如何，而和去掉</a:t>
            </a:r>
            <a:r>
              <a:rPr lang="en-US" altLang="zh-CN" dirty="0" smtClean="0"/>
              <a:t>consensus</a:t>
            </a:r>
            <a:r>
              <a:rPr lang="zh-CN" altLang="en-US" dirty="0" smtClean="0"/>
              <a:t>的</a:t>
            </a:r>
            <a:r>
              <a:rPr lang="en-US" altLang="zh-CN" dirty="0" err="1" smtClean="0"/>
              <a:t>MOEA</a:t>
            </a:r>
            <a:r>
              <a:rPr lang="en-US" altLang="zh-CN" dirty="0" smtClean="0"/>
              <a:t>-R</a:t>
            </a:r>
            <a:r>
              <a:rPr lang="zh-CN" altLang="en-US" dirty="0" smtClean="0"/>
              <a:t>比，则可以验证</a:t>
            </a:r>
            <a:r>
              <a:rPr lang="en-US" altLang="zh-CN" dirty="0" smtClean="0"/>
              <a:t>consensus</a:t>
            </a:r>
            <a:r>
              <a:rPr lang="zh-CN" altLang="en-US" dirty="0" smtClean="0"/>
              <a:t>的作用。图中黑色点为</a:t>
            </a:r>
            <a:r>
              <a:rPr lang="en-US" altLang="zh-CN" dirty="0" err="1" smtClean="0"/>
              <a:t>MOEA</a:t>
            </a:r>
            <a:r>
              <a:rPr lang="en-US" altLang="zh-CN" dirty="0" smtClean="0"/>
              <a:t>-RC</a:t>
            </a:r>
            <a:r>
              <a:rPr lang="zh-CN" altLang="en-US" dirty="0" smtClean="0"/>
              <a:t>的结果，红色为没有</a:t>
            </a:r>
            <a:r>
              <a:rPr lang="en-US" altLang="zh-CN" dirty="0" smtClean="0"/>
              <a:t>consensus</a:t>
            </a:r>
            <a:r>
              <a:rPr lang="zh-CN" altLang="en-US" dirty="0" smtClean="0"/>
              <a:t>的</a:t>
            </a:r>
            <a:r>
              <a:rPr lang="en-US" altLang="zh-CN" dirty="0" err="1" smtClean="0"/>
              <a:t>MOEA</a:t>
            </a:r>
            <a:r>
              <a:rPr lang="en-US" altLang="zh-CN" dirty="0" smtClean="0"/>
              <a:t>-R</a:t>
            </a:r>
            <a:r>
              <a:rPr lang="zh-CN" altLang="en-US" dirty="0" smtClean="0"/>
              <a:t>的结果，蓝色和绿色为两个经典算法的结果。对于最左边和最右边两个实验结果，</a:t>
            </a:r>
            <a:r>
              <a:rPr lang="en-US" altLang="zh-CN" dirty="0" err="1" smtClean="0"/>
              <a:t>MOEA</a:t>
            </a:r>
            <a:r>
              <a:rPr lang="en-US" altLang="zh-CN" dirty="0" smtClean="0"/>
              <a:t>-RC</a:t>
            </a:r>
            <a:r>
              <a:rPr lang="zh-CN" altLang="en-US" dirty="0" smtClean="0"/>
              <a:t>相比其他三个算法有着明显的优势，。中间这个结果虽然黑色部分的</a:t>
            </a:r>
            <a:r>
              <a:rPr lang="en-US" altLang="zh-CN" dirty="0" err="1" smtClean="0"/>
              <a:t>MOEA</a:t>
            </a:r>
            <a:r>
              <a:rPr lang="en-US" altLang="zh-CN" dirty="0" smtClean="0"/>
              <a:t>-RC</a:t>
            </a:r>
            <a:r>
              <a:rPr lang="zh-CN" altLang="en-US" dirty="0" smtClean="0"/>
              <a:t>没有完全优于蓝色部分的</a:t>
            </a:r>
            <a:r>
              <a:rPr lang="en-US" altLang="zh-CN" dirty="0" err="1" smtClean="0"/>
              <a:t>NSGA</a:t>
            </a:r>
            <a:r>
              <a:rPr lang="en-US" altLang="zh-CN" dirty="0" smtClean="0"/>
              <a:t>-II,</a:t>
            </a:r>
            <a:r>
              <a:rPr lang="zh-CN" altLang="en-US" dirty="0" smtClean="0"/>
              <a:t>但不比</a:t>
            </a:r>
            <a:r>
              <a:rPr lang="en-US" altLang="zh-CN" dirty="0" err="1" smtClean="0"/>
              <a:t>NSGA</a:t>
            </a:r>
            <a:r>
              <a:rPr lang="en-US" altLang="zh-CN" dirty="0" smtClean="0"/>
              <a:t>-II</a:t>
            </a:r>
            <a:r>
              <a:rPr lang="zh-CN" altLang="en-US" dirty="0" smtClean="0"/>
              <a:t>差。所以可以说明，</a:t>
            </a:r>
            <a:r>
              <a:rPr lang="en-US" altLang="zh-CN" dirty="0" err="1" smtClean="0"/>
              <a:t>MOEA</a:t>
            </a:r>
            <a:r>
              <a:rPr lang="en-US" altLang="zh-CN" dirty="0" smtClean="0"/>
              <a:t>-RC</a:t>
            </a:r>
            <a:r>
              <a:rPr lang="zh-CN" altLang="en-US" dirty="0" smtClean="0"/>
              <a:t>算法在重建进化树方面并不逊色于两个经典算法。在三个结果中，黑色部分的</a:t>
            </a:r>
            <a:r>
              <a:rPr lang="en-US" altLang="zh-CN" dirty="0" err="1" smtClean="0"/>
              <a:t>MOEA</a:t>
            </a:r>
            <a:r>
              <a:rPr lang="en-US" altLang="zh-CN" dirty="0" smtClean="0"/>
              <a:t>-RC</a:t>
            </a:r>
            <a:r>
              <a:rPr lang="zh-CN" altLang="en-US" dirty="0" smtClean="0"/>
              <a:t>始终比蓝色的去掉</a:t>
            </a:r>
            <a:r>
              <a:rPr lang="en-US" altLang="zh-CN" dirty="0" smtClean="0"/>
              <a:t>consensus</a:t>
            </a:r>
            <a:r>
              <a:rPr lang="zh-CN" altLang="en-US" dirty="0" smtClean="0"/>
              <a:t>的</a:t>
            </a:r>
            <a:r>
              <a:rPr lang="en-US" altLang="zh-CN" dirty="0" err="1" smtClean="0"/>
              <a:t>MOEA</a:t>
            </a:r>
            <a:r>
              <a:rPr lang="en-US" altLang="zh-CN" dirty="0" smtClean="0"/>
              <a:t>-R</a:t>
            </a:r>
            <a:r>
              <a:rPr lang="zh-CN" altLang="en-US" dirty="0" smtClean="0"/>
              <a:t>要好，说明了</a:t>
            </a:r>
            <a:r>
              <a:rPr lang="en-US" altLang="zh-CN" dirty="0" smtClean="0"/>
              <a:t>consensus</a:t>
            </a:r>
            <a:r>
              <a:rPr lang="zh-CN" altLang="en-US" dirty="0" smtClean="0"/>
              <a:t>在迭代的过程中确实发挥着积极的作用。 </a:t>
            </a:r>
            <a:endParaRPr lang="en-US" dirty="0"/>
          </a:p>
        </p:txBody>
      </p:sp>
      <p:sp>
        <p:nvSpPr>
          <p:cNvPr id="4" name="Header Placeholder 3"/>
          <p:cNvSpPr>
            <a:spLocks noGrp="1"/>
          </p:cNvSpPr>
          <p:nvPr>
            <p:ph type="hdr" sz="quarter" idx="10"/>
          </p:nvPr>
        </p:nvSpPr>
        <p:spPr/>
        <p:txBody>
          <a:bodyPr/>
          <a:lstStyle/>
          <a:p>
            <a:r>
              <a:rPr lang="en-US" dirty="0"/>
              <a:t>My First Template</a:t>
            </a:r>
          </a:p>
        </p:txBody>
      </p:sp>
    </p:spTree>
    <p:extLst>
      <p:ext uri="{BB962C8B-B14F-4D97-AF65-F5344CB8AC3E}">
        <p14:creationId xmlns:p14="http://schemas.microsoft.com/office/powerpoint/2010/main" val="158601142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zh-CN" altLang="en-US" dirty="0" smtClean="0"/>
              <a:t>这是几个算法在几个数据集上最终收敛的结果，有两个目标函数值和运行时间上的对比。数据后面有括号加的是性能比较突出的，在第一和第二行可以看到</a:t>
            </a:r>
            <a:r>
              <a:rPr lang="en-US" altLang="zh-CN" dirty="0" err="1" smtClean="0"/>
              <a:t>MOEA</a:t>
            </a:r>
            <a:r>
              <a:rPr lang="en-US" altLang="zh-CN" dirty="0" smtClean="0"/>
              <a:t>-RC</a:t>
            </a:r>
            <a:r>
              <a:rPr lang="zh-CN" altLang="en-US" dirty="0" smtClean="0"/>
              <a:t>在两个目标函数上的表现都比较突出，再看</a:t>
            </a:r>
            <a:r>
              <a:rPr lang="en-US" altLang="zh-CN" dirty="0" smtClean="0"/>
              <a:t>runtime</a:t>
            </a:r>
            <a:r>
              <a:rPr lang="zh-CN" altLang="en-US" dirty="0" smtClean="0"/>
              <a:t>指标，对比</a:t>
            </a:r>
            <a:r>
              <a:rPr lang="en-US" altLang="zh-CN" dirty="0" err="1" smtClean="0"/>
              <a:t>MOEA</a:t>
            </a:r>
            <a:r>
              <a:rPr lang="en-US" altLang="zh-CN" dirty="0" smtClean="0"/>
              <a:t>-RC</a:t>
            </a:r>
            <a:r>
              <a:rPr lang="zh-CN" altLang="en-US" dirty="0" smtClean="0"/>
              <a:t>和其他几个算法，</a:t>
            </a:r>
            <a:r>
              <a:rPr lang="en-US" altLang="zh-CN" dirty="0" err="1" smtClean="0"/>
              <a:t>MOEA</a:t>
            </a:r>
            <a:r>
              <a:rPr lang="en-US" altLang="zh-CN" dirty="0" smtClean="0"/>
              <a:t>-RC</a:t>
            </a:r>
            <a:r>
              <a:rPr lang="zh-CN" altLang="en-US" dirty="0" smtClean="0"/>
              <a:t>的运行时间并不会比其他算法差太多。所以这证明了，虽然引入</a:t>
            </a:r>
            <a:r>
              <a:rPr lang="en-US" altLang="zh-CN" dirty="0" smtClean="0"/>
              <a:t>consensus</a:t>
            </a:r>
            <a:r>
              <a:rPr lang="zh-CN" altLang="en-US" dirty="0" smtClean="0"/>
              <a:t>给算法带来了一定程度的运算负担，但依旧能够帮助算法在一定时间内获得更好的结果。 </a:t>
            </a:r>
            <a:endParaRPr lang="en-US" dirty="0"/>
          </a:p>
        </p:txBody>
      </p:sp>
      <p:sp>
        <p:nvSpPr>
          <p:cNvPr id="4" name="Header Placeholder 3"/>
          <p:cNvSpPr>
            <a:spLocks noGrp="1"/>
          </p:cNvSpPr>
          <p:nvPr>
            <p:ph type="hdr" sz="quarter" idx="10"/>
          </p:nvPr>
        </p:nvSpPr>
        <p:spPr/>
        <p:txBody>
          <a:bodyPr/>
          <a:lstStyle/>
          <a:p>
            <a:r>
              <a:rPr lang="en-US" dirty="0"/>
              <a:t>My First Template</a:t>
            </a:r>
          </a:p>
        </p:txBody>
      </p:sp>
    </p:spTree>
    <p:extLst>
      <p:ext uri="{BB962C8B-B14F-4D97-AF65-F5344CB8AC3E}">
        <p14:creationId xmlns:p14="http://schemas.microsoft.com/office/powerpoint/2010/main" val="250626552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接下来介绍论文提出的第二个并行算法，</a:t>
            </a:r>
            <a:r>
              <a:rPr lang="en-US" altLang="zh-CN" dirty="0" err="1" smtClean="0"/>
              <a:t>PHYLO</a:t>
            </a:r>
            <a:r>
              <a:rPr lang="en-US" altLang="zh-CN" dirty="0" smtClean="0"/>
              <a:t>-SPARK</a:t>
            </a:r>
            <a:endParaRPr lang="zh-CN" altLang="en-US" dirty="0"/>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18</a:t>
            </a:fld>
            <a:endParaRPr lang="zh-CN" altLang="en-US"/>
          </a:p>
        </p:txBody>
      </p:sp>
    </p:spTree>
    <p:extLst>
      <p:ext uri="{BB962C8B-B14F-4D97-AF65-F5344CB8AC3E}">
        <p14:creationId xmlns:p14="http://schemas.microsoft.com/office/powerpoint/2010/main" val="376134493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zh-CN" altLang="en-US" dirty="0" smtClean="0"/>
              <a:t>为什么要并行是因为，在前面的实验过程中发现，即使用</a:t>
            </a:r>
            <a:r>
              <a:rPr lang="en-US" altLang="zh-CN" dirty="0" smtClean="0"/>
              <a:t>consensus</a:t>
            </a:r>
            <a:r>
              <a:rPr lang="zh-CN" altLang="en-US" dirty="0" smtClean="0"/>
              <a:t>来加速收敛速度，算法的运行时间依旧很长。所以考虑并行化算法。在众多并行工具中，本论文选用了</a:t>
            </a:r>
            <a:r>
              <a:rPr lang="en-US" altLang="zh-CN" dirty="0" smtClean="0"/>
              <a:t>spark</a:t>
            </a:r>
            <a:r>
              <a:rPr lang="zh-CN" altLang="en-US" dirty="0" smtClean="0"/>
              <a:t>，原因是</a:t>
            </a:r>
            <a:r>
              <a:rPr lang="en-US" altLang="zh-CN" dirty="0" smtClean="0"/>
              <a:t>spark</a:t>
            </a:r>
            <a:r>
              <a:rPr lang="zh-CN" altLang="en-US" dirty="0" smtClean="0"/>
              <a:t>的性能高，其基于内存的中间数据存储，相较于其他并行工具有一定的优势。还有就是</a:t>
            </a:r>
            <a:r>
              <a:rPr lang="en-US" altLang="zh-CN" dirty="0" smtClean="0"/>
              <a:t>spark</a:t>
            </a:r>
            <a:r>
              <a:rPr lang="zh-CN" altLang="en-US" dirty="0" smtClean="0"/>
              <a:t>的集群可扩展性强，只需要一些简单的步骤便可将一台机器加入集群，而且</a:t>
            </a:r>
            <a:r>
              <a:rPr lang="en-US" altLang="zh-CN" dirty="0" smtClean="0"/>
              <a:t>spark</a:t>
            </a:r>
            <a:r>
              <a:rPr lang="zh-CN" altLang="en-US" dirty="0" smtClean="0"/>
              <a:t>有丰富的编程</a:t>
            </a:r>
            <a:r>
              <a:rPr lang="en-US" altLang="zh-CN" dirty="0" err="1" smtClean="0"/>
              <a:t>api</a:t>
            </a:r>
            <a:r>
              <a:rPr lang="zh-CN" altLang="en-US" dirty="0" smtClean="0"/>
              <a:t>，易于算法实现。 </a:t>
            </a:r>
            <a:endParaRPr lang="en-US" dirty="0"/>
          </a:p>
        </p:txBody>
      </p:sp>
      <p:sp>
        <p:nvSpPr>
          <p:cNvPr id="4" name="Header Placeholder 3"/>
          <p:cNvSpPr>
            <a:spLocks noGrp="1"/>
          </p:cNvSpPr>
          <p:nvPr>
            <p:ph type="hdr" sz="quarter" idx="10"/>
          </p:nvPr>
        </p:nvSpPr>
        <p:spPr/>
        <p:txBody>
          <a:bodyPr/>
          <a:lstStyle/>
          <a:p>
            <a:r>
              <a:rPr lang="en-US" dirty="0"/>
              <a:t>My First Template</a:t>
            </a:r>
          </a:p>
        </p:txBody>
      </p:sp>
    </p:spTree>
    <p:extLst>
      <p:ext uri="{BB962C8B-B14F-4D97-AF65-F5344CB8AC3E}">
        <p14:creationId xmlns:p14="http://schemas.microsoft.com/office/powerpoint/2010/main" val="377882371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zh-CN" altLang="en-US" dirty="0" smtClean="0"/>
              <a:t>由于前面提出</a:t>
            </a:r>
            <a:r>
              <a:rPr lang="en-US" altLang="zh-CN" dirty="0" err="1" smtClean="0"/>
              <a:t>MOEA</a:t>
            </a:r>
            <a:r>
              <a:rPr lang="en-US" altLang="zh-CN" dirty="0" smtClean="0"/>
              <a:t>-RC</a:t>
            </a:r>
            <a:r>
              <a:rPr lang="zh-CN" altLang="en-US" dirty="0" smtClean="0"/>
              <a:t>中各子种群之间需要的交流太多，不易于实现并行，于是重新设计了一个算法来实现并行。此算法依旧加入了</a:t>
            </a:r>
            <a:r>
              <a:rPr lang="en-US" altLang="zh-CN" dirty="0" smtClean="0"/>
              <a:t>consensus</a:t>
            </a:r>
            <a:r>
              <a:rPr lang="zh-CN" altLang="en-US" dirty="0" smtClean="0"/>
              <a:t>，由于</a:t>
            </a:r>
            <a:r>
              <a:rPr lang="en-US" altLang="zh-CN" dirty="0" smtClean="0"/>
              <a:t>consensus</a:t>
            </a:r>
            <a:r>
              <a:rPr lang="zh-CN" altLang="en-US" dirty="0" smtClean="0"/>
              <a:t>需要种群的概念，于是这边引入了更适合被并行的岛模型。如图，算法将所有个体先分成</a:t>
            </a:r>
            <a:r>
              <a:rPr lang="en-US" altLang="zh-CN" dirty="0" smtClean="0"/>
              <a:t>n</a:t>
            </a:r>
            <a:r>
              <a:rPr lang="zh-CN" altLang="en-US" dirty="0" smtClean="0"/>
              <a:t>个岛，每个岛对应一个权重向量。然后每个岛内再分成</a:t>
            </a:r>
            <a:r>
              <a:rPr lang="en-US" altLang="zh-CN" dirty="0" smtClean="0"/>
              <a:t>4</a:t>
            </a:r>
            <a:r>
              <a:rPr lang="zh-CN" altLang="en-US" dirty="0" smtClean="0"/>
              <a:t>个小的子种群，所有小的子种群都独立进化，</a:t>
            </a:r>
            <a:r>
              <a:rPr lang="en-US" altLang="zh-CN" dirty="0" smtClean="0"/>
              <a:t>consensus</a:t>
            </a:r>
            <a:r>
              <a:rPr lang="zh-CN" altLang="en-US" dirty="0" smtClean="0"/>
              <a:t>从每个岛内的</a:t>
            </a:r>
            <a:r>
              <a:rPr lang="en-US" altLang="zh-CN" dirty="0" smtClean="0"/>
              <a:t>4</a:t>
            </a:r>
            <a:r>
              <a:rPr lang="zh-CN" altLang="en-US" dirty="0" smtClean="0"/>
              <a:t>个子种群中最优解得到，并应用于岛中的所有个体。岛内的子种群之间的信息交流通过</a:t>
            </a:r>
            <a:r>
              <a:rPr lang="en-US" altLang="zh-CN" dirty="0" smtClean="0"/>
              <a:t>consensus</a:t>
            </a:r>
            <a:r>
              <a:rPr lang="zh-CN" altLang="en-US" dirty="0" smtClean="0"/>
              <a:t>进行，而岛与岛之间的信息交流则通过迁移动作进行。</a:t>
            </a:r>
            <a:endParaRPr lang="en-US" dirty="0"/>
          </a:p>
        </p:txBody>
      </p:sp>
      <p:sp>
        <p:nvSpPr>
          <p:cNvPr id="4" name="Header Placeholder 3"/>
          <p:cNvSpPr>
            <a:spLocks noGrp="1"/>
          </p:cNvSpPr>
          <p:nvPr>
            <p:ph type="hdr" sz="quarter" idx="10"/>
          </p:nvPr>
        </p:nvSpPr>
        <p:spPr/>
        <p:txBody>
          <a:bodyPr/>
          <a:lstStyle/>
          <a:p>
            <a:r>
              <a:rPr lang="en-US" dirty="0"/>
              <a:t>My First Template</a:t>
            </a:r>
          </a:p>
        </p:txBody>
      </p:sp>
    </p:spTree>
    <p:extLst>
      <p:ext uri="{BB962C8B-B14F-4D97-AF65-F5344CB8AC3E}">
        <p14:creationId xmlns:p14="http://schemas.microsoft.com/office/powerpoint/2010/main" val="246229680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zh-CN" altLang="en-US" dirty="0" smtClean="0"/>
              <a:t>迁移动作如图。对于岛</a:t>
            </a:r>
            <a:r>
              <a:rPr lang="en-US" altLang="zh-CN" dirty="0" err="1" smtClean="0"/>
              <a:t>wi</a:t>
            </a:r>
            <a:r>
              <a:rPr lang="zh-CN" altLang="en-US" dirty="0" smtClean="0"/>
              <a:t>，其第一个子种群的会迁移来自</a:t>
            </a:r>
            <a:r>
              <a:rPr lang="en-US" altLang="zh-CN" dirty="0" err="1" smtClean="0"/>
              <a:t>wi</a:t>
            </a:r>
            <a:r>
              <a:rPr lang="en-US" altLang="zh-CN" dirty="0" smtClean="0"/>
              <a:t>-1</a:t>
            </a:r>
            <a:r>
              <a:rPr lang="zh-CN" altLang="en-US" dirty="0" smtClean="0"/>
              <a:t>和</a:t>
            </a:r>
            <a:r>
              <a:rPr lang="en-US" altLang="zh-CN" dirty="0" err="1" smtClean="0"/>
              <a:t>wi+1</a:t>
            </a:r>
            <a:r>
              <a:rPr lang="zh-CN" altLang="en-US" dirty="0" smtClean="0"/>
              <a:t>中第一个子种群的最优解。对于岛内的第二个子种群也类似，迁移来自相邻岛上的第二个子种群的最优解。以此类推，其他的子种群也是如此。</a:t>
            </a:r>
            <a:endParaRPr lang="en-US" dirty="0"/>
          </a:p>
        </p:txBody>
      </p:sp>
      <p:sp>
        <p:nvSpPr>
          <p:cNvPr id="4" name="Header Placeholder 3"/>
          <p:cNvSpPr>
            <a:spLocks noGrp="1"/>
          </p:cNvSpPr>
          <p:nvPr>
            <p:ph type="hdr" sz="quarter" idx="10"/>
          </p:nvPr>
        </p:nvSpPr>
        <p:spPr/>
        <p:txBody>
          <a:bodyPr/>
          <a:lstStyle/>
          <a:p>
            <a:r>
              <a:rPr lang="en-US" dirty="0"/>
              <a:t>My First Template</a:t>
            </a:r>
          </a:p>
        </p:txBody>
      </p:sp>
    </p:spTree>
    <p:extLst>
      <p:ext uri="{BB962C8B-B14F-4D97-AF65-F5344CB8AC3E}">
        <p14:creationId xmlns:p14="http://schemas.microsoft.com/office/powerpoint/2010/main" val="215575037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zh-CN" altLang="en-US" dirty="0" smtClean="0"/>
              <a:t>这样的话，</a:t>
            </a:r>
            <a:r>
              <a:rPr lang="zh-CN" altLang="en-US" sz="1200" dirty="0" smtClean="0"/>
              <a:t>每个子种群的工作被指定成一个</a:t>
            </a:r>
            <a:r>
              <a:rPr lang="en-US" altLang="zh-CN" sz="1200" dirty="0" smtClean="0"/>
              <a:t>task</a:t>
            </a:r>
            <a:r>
              <a:rPr lang="zh-CN" altLang="en-US" sz="1200" dirty="0" smtClean="0"/>
              <a:t>，分发到一个</a:t>
            </a:r>
            <a:r>
              <a:rPr lang="en-US" altLang="zh-CN" sz="1200" dirty="0" smtClean="0"/>
              <a:t>spark</a:t>
            </a:r>
            <a:r>
              <a:rPr lang="zh-CN" altLang="en-US" sz="1200" dirty="0" smtClean="0"/>
              <a:t>的节点上，从而实现了并行</a:t>
            </a:r>
            <a:r>
              <a:rPr lang="zh-CN" altLang="en-US" dirty="0" smtClean="0"/>
              <a:t>。在这样的并行机制里，被并行的关键步骤有评估，生成子代和计算</a:t>
            </a:r>
            <a:r>
              <a:rPr lang="en-US" altLang="zh-CN" dirty="0" smtClean="0"/>
              <a:t>consensus</a:t>
            </a:r>
            <a:r>
              <a:rPr lang="zh-CN" altLang="en-US" dirty="0" smtClean="0"/>
              <a:t>，其中评估是最消耗资源的，相对于其他操作，并行这些关键步骤能够获得更好的并行效率。</a:t>
            </a:r>
            <a:endParaRPr lang="en-US" dirty="0"/>
          </a:p>
        </p:txBody>
      </p:sp>
      <p:sp>
        <p:nvSpPr>
          <p:cNvPr id="4" name="Header Placeholder 3"/>
          <p:cNvSpPr>
            <a:spLocks noGrp="1"/>
          </p:cNvSpPr>
          <p:nvPr>
            <p:ph type="hdr" sz="quarter" idx="10"/>
          </p:nvPr>
        </p:nvSpPr>
        <p:spPr/>
        <p:txBody>
          <a:bodyPr/>
          <a:lstStyle/>
          <a:p>
            <a:r>
              <a:rPr lang="en-US" dirty="0"/>
              <a:t>My First Template</a:t>
            </a:r>
          </a:p>
        </p:txBody>
      </p:sp>
    </p:spTree>
    <p:extLst>
      <p:ext uri="{BB962C8B-B14F-4D97-AF65-F5344CB8AC3E}">
        <p14:creationId xmlns:p14="http://schemas.microsoft.com/office/powerpoint/2010/main" val="106630475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zh-CN" altLang="en-US" dirty="0" smtClean="0"/>
              <a:t>接下来算法的实验部分。在验证算法的并行效率之前，需要先验证算法收敛性能。</a:t>
            </a:r>
            <a:endParaRPr lang="en-US" altLang="zh-CN" dirty="0" smtClean="0"/>
          </a:p>
          <a:p>
            <a:r>
              <a:rPr lang="zh-CN" altLang="en-US" dirty="0" smtClean="0"/>
              <a:t>由于在之前已经验证了</a:t>
            </a:r>
            <a:r>
              <a:rPr lang="en-US" altLang="zh-CN" dirty="0" err="1" smtClean="0"/>
              <a:t>MOEA</a:t>
            </a:r>
            <a:r>
              <a:rPr lang="en-US" altLang="zh-CN" dirty="0" smtClean="0"/>
              <a:t>-RC</a:t>
            </a:r>
            <a:r>
              <a:rPr lang="zh-CN" altLang="en-US" dirty="0" smtClean="0"/>
              <a:t>算法的收敛性能，所以在此只将</a:t>
            </a:r>
            <a:r>
              <a:rPr lang="en-US" altLang="zh-CN" dirty="0" err="1" smtClean="0"/>
              <a:t>phylo</a:t>
            </a:r>
            <a:r>
              <a:rPr lang="en-US" altLang="zh-CN" dirty="0" smtClean="0"/>
              <a:t>-spark</a:t>
            </a:r>
            <a:r>
              <a:rPr lang="zh-CN" altLang="en-US" dirty="0" smtClean="0"/>
              <a:t>和</a:t>
            </a:r>
            <a:r>
              <a:rPr lang="en-US" altLang="zh-CN" dirty="0" err="1" smtClean="0"/>
              <a:t>MOEA</a:t>
            </a:r>
            <a:r>
              <a:rPr lang="en-US" altLang="zh-CN" dirty="0" smtClean="0"/>
              <a:t>-RC</a:t>
            </a:r>
            <a:r>
              <a:rPr lang="zh-CN" altLang="en-US" dirty="0" smtClean="0"/>
              <a:t>做了对比。这张图是两个算法在某个数据集上迭代</a:t>
            </a:r>
            <a:r>
              <a:rPr lang="en-US" altLang="zh-CN" dirty="0" smtClean="0"/>
              <a:t>100</a:t>
            </a:r>
            <a:r>
              <a:rPr lang="zh-CN" altLang="en-US" dirty="0" smtClean="0"/>
              <a:t>次的最大简约值变化图，图中蓝色线为</a:t>
            </a:r>
            <a:r>
              <a:rPr lang="en-US" altLang="zh-CN" dirty="0" err="1" smtClean="0"/>
              <a:t>Phylo</a:t>
            </a:r>
            <a:r>
              <a:rPr lang="en-US" altLang="zh-CN" dirty="0" smtClean="0"/>
              <a:t>-spark</a:t>
            </a:r>
            <a:r>
              <a:rPr lang="zh-CN" altLang="en-US" dirty="0" smtClean="0"/>
              <a:t>的结果，红色线为</a:t>
            </a:r>
            <a:r>
              <a:rPr lang="en-US" altLang="zh-CN" dirty="0" err="1" smtClean="0"/>
              <a:t>MOEA</a:t>
            </a:r>
            <a:r>
              <a:rPr lang="en-US" altLang="zh-CN" dirty="0" smtClean="0"/>
              <a:t>-RC</a:t>
            </a:r>
            <a:r>
              <a:rPr lang="zh-CN" altLang="en-US" dirty="0" smtClean="0"/>
              <a:t>的结果，可以看到蓝色线几乎始终处于红色下之下，所以可以得出，</a:t>
            </a:r>
            <a:r>
              <a:rPr lang="en-US" altLang="zh-CN" dirty="0" err="1" smtClean="0"/>
              <a:t>PHYLO</a:t>
            </a:r>
            <a:r>
              <a:rPr lang="en-US" altLang="zh-CN" dirty="0" smtClean="0"/>
              <a:t>-SPARK</a:t>
            </a:r>
            <a:r>
              <a:rPr lang="zh-CN" altLang="en-US" dirty="0" smtClean="0"/>
              <a:t>在最大简约值上的收敛性并不会比</a:t>
            </a:r>
            <a:r>
              <a:rPr lang="en-US" altLang="zh-CN" dirty="0" err="1" smtClean="0"/>
              <a:t>MOEA</a:t>
            </a:r>
            <a:r>
              <a:rPr lang="en-US" altLang="zh-CN" dirty="0" smtClean="0"/>
              <a:t>-RC</a:t>
            </a:r>
            <a:r>
              <a:rPr lang="zh-CN" altLang="en-US" dirty="0" smtClean="0"/>
              <a:t>差。 </a:t>
            </a:r>
          </a:p>
          <a:p>
            <a:endParaRPr lang="en-US" dirty="0"/>
          </a:p>
        </p:txBody>
      </p:sp>
      <p:sp>
        <p:nvSpPr>
          <p:cNvPr id="4" name="Header Placeholder 3"/>
          <p:cNvSpPr>
            <a:spLocks noGrp="1"/>
          </p:cNvSpPr>
          <p:nvPr>
            <p:ph type="hdr" sz="quarter" idx="10"/>
          </p:nvPr>
        </p:nvSpPr>
        <p:spPr/>
        <p:txBody>
          <a:bodyPr/>
          <a:lstStyle/>
          <a:p>
            <a:r>
              <a:rPr lang="en-US" dirty="0"/>
              <a:t>My First Template</a:t>
            </a:r>
          </a:p>
        </p:txBody>
      </p:sp>
    </p:spTree>
    <p:extLst>
      <p:ext uri="{BB962C8B-B14F-4D97-AF65-F5344CB8AC3E}">
        <p14:creationId xmlns:p14="http://schemas.microsoft.com/office/powerpoint/2010/main" val="598104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zh-CN" altLang="en-US" dirty="0" smtClean="0"/>
              <a:t>这是同一组实验中两个算法在最大似然值方面的对比，蓝色线依旧处于红色线之下。</a:t>
            </a:r>
            <a:endParaRPr lang="en-US" altLang="zh-CN" dirty="0" smtClean="0"/>
          </a:p>
          <a:p>
            <a:r>
              <a:rPr lang="zh-CN" altLang="en-US" dirty="0" smtClean="0"/>
              <a:t>说明在最大似然值方面，</a:t>
            </a:r>
            <a:r>
              <a:rPr lang="en-US" altLang="zh-CN" dirty="0" err="1" smtClean="0"/>
              <a:t>PHYLO</a:t>
            </a:r>
            <a:r>
              <a:rPr lang="en-US" altLang="zh-CN" dirty="0" smtClean="0"/>
              <a:t>-SPARK</a:t>
            </a:r>
            <a:r>
              <a:rPr lang="zh-CN" altLang="en-US" dirty="0" smtClean="0"/>
              <a:t>依旧比</a:t>
            </a:r>
            <a:r>
              <a:rPr lang="en-US" altLang="zh-CN" dirty="0" err="1" smtClean="0"/>
              <a:t>MOEA</a:t>
            </a:r>
            <a:r>
              <a:rPr lang="en-US" altLang="zh-CN" dirty="0" smtClean="0"/>
              <a:t>-RC</a:t>
            </a:r>
            <a:r>
              <a:rPr lang="zh-CN" altLang="en-US" dirty="0" smtClean="0"/>
              <a:t>收敛的更好一些。</a:t>
            </a:r>
            <a:endParaRPr lang="en-US" dirty="0"/>
          </a:p>
        </p:txBody>
      </p:sp>
      <p:sp>
        <p:nvSpPr>
          <p:cNvPr id="4" name="Header Placeholder 3"/>
          <p:cNvSpPr>
            <a:spLocks noGrp="1"/>
          </p:cNvSpPr>
          <p:nvPr>
            <p:ph type="hdr" sz="quarter" idx="10"/>
          </p:nvPr>
        </p:nvSpPr>
        <p:spPr/>
        <p:txBody>
          <a:bodyPr/>
          <a:lstStyle/>
          <a:p>
            <a:r>
              <a:rPr lang="en-US" dirty="0"/>
              <a:t>My First Template</a:t>
            </a:r>
          </a:p>
        </p:txBody>
      </p:sp>
    </p:spTree>
    <p:extLst>
      <p:ext uri="{BB962C8B-B14F-4D97-AF65-F5344CB8AC3E}">
        <p14:creationId xmlns:p14="http://schemas.microsoft.com/office/powerpoint/2010/main" val="297066483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zh-CN" altLang="en-US" dirty="0" smtClean="0"/>
              <a:t>在确保了算法的收敛性能之后，又进行了一组验证并行效率的实验。</a:t>
            </a:r>
            <a:endParaRPr lang="en-US" altLang="zh-CN" dirty="0" smtClean="0"/>
          </a:p>
          <a:p>
            <a:r>
              <a:rPr lang="zh-CN" altLang="en-US" dirty="0" smtClean="0"/>
              <a:t>实验结果如图。表中每行是某个并行度下运行某个数据集的时间、加速比和并行效率。</a:t>
            </a:r>
            <a:endParaRPr lang="en-US" altLang="zh-CN" dirty="0" smtClean="0"/>
          </a:p>
          <a:p>
            <a:r>
              <a:rPr lang="zh-CN" altLang="en-US" dirty="0" smtClean="0"/>
              <a:t>可以看到，由于当并行度增加后，节点间的交流会变多，所以加速效率会下降</a:t>
            </a:r>
            <a:endParaRPr lang="en-US" altLang="zh-CN" dirty="0" smtClean="0"/>
          </a:p>
          <a:p>
            <a:r>
              <a:rPr lang="zh-CN" altLang="en-US" dirty="0" smtClean="0"/>
              <a:t>例如在第一个数据集上，并行效率从并行度为</a:t>
            </a:r>
            <a:r>
              <a:rPr lang="en-US" altLang="zh-CN" dirty="0" smtClean="0"/>
              <a:t>2</a:t>
            </a:r>
            <a:r>
              <a:rPr lang="zh-CN" altLang="en-US" dirty="0" smtClean="0"/>
              <a:t>时的</a:t>
            </a:r>
            <a:r>
              <a:rPr lang="en-US" altLang="zh-CN" dirty="0" smtClean="0"/>
              <a:t>83.5%</a:t>
            </a:r>
            <a:r>
              <a:rPr lang="zh-CN" altLang="en-US" dirty="0" smtClean="0"/>
              <a:t>下降到并行度为</a:t>
            </a:r>
            <a:r>
              <a:rPr lang="en-US" altLang="zh-CN" dirty="0" smtClean="0"/>
              <a:t>24</a:t>
            </a:r>
            <a:r>
              <a:rPr lang="zh-CN" altLang="en-US" dirty="0" smtClean="0"/>
              <a:t>的</a:t>
            </a:r>
            <a:r>
              <a:rPr lang="en-US" altLang="zh-CN" dirty="0" smtClean="0"/>
              <a:t>69%</a:t>
            </a:r>
            <a:r>
              <a:rPr lang="zh-CN" altLang="en-US" dirty="0" smtClean="0"/>
              <a:t>。</a:t>
            </a:r>
            <a:endParaRPr lang="en-US" altLang="zh-CN" dirty="0" smtClean="0"/>
          </a:p>
          <a:p>
            <a:r>
              <a:rPr lang="zh-CN" altLang="en-US" dirty="0" smtClean="0"/>
              <a:t>由于目前没有实际可对比其他并行算法，所以无法得知该算法的并行效率表现如何。但因为算法的整体框架适合并行，且借助于</a:t>
            </a:r>
            <a:r>
              <a:rPr lang="en-US" altLang="zh-CN" dirty="0" smtClean="0"/>
              <a:t>spark</a:t>
            </a:r>
            <a:r>
              <a:rPr lang="zh-CN" altLang="en-US" dirty="0" smtClean="0"/>
              <a:t>的高性能，算法的运行时间确实得到了很大程度上的减少。 </a:t>
            </a:r>
            <a:endParaRPr lang="en-US" dirty="0"/>
          </a:p>
        </p:txBody>
      </p:sp>
      <p:sp>
        <p:nvSpPr>
          <p:cNvPr id="4" name="Header Placeholder 3"/>
          <p:cNvSpPr>
            <a:spLocks noGrp="1"/>
          </p:cNvSpPr>
          <p:nvPr>
            <p:ph type="hdr" sz="quarter" idx="10"/>
          </p:nvPr>
        </p:nvSpPr>
        <p:spPr/>
        <p:txBody>
          <a:bodyPr/>
          <a:lstStyle/>
          <a:p>
            <a:r>
              <a:rPr lang="en-US" dirty="0"/>
              <a:t>My First Template</a:t>
            </a:r>
          </a:p>
        </p:txBody>
      </p:sp>
    </p:spTree>
    <p:extLst>
      <p:ext uri="{BB962C8B-B14F-4D97-AF65-F5344CB8AC3E}">
        <p14:creationId xmlns:p14="http://schemas.microsoft.com/office/powerpoint/2010/main" val="218123982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zh-CN" altLang="en-US" dirty="0" smtClean="0"/>
              <a:t>由于算法的操作上手有一定难度，而且算法的使用者大多为生物学方面的学者，所以本论文将该算法封装成了一个网站平台，通过这个平台使用者便可以很方便的使用</a:t>
            </a:r>
            <a:r>
              <a:rPr lang="en-US" altLang="zh-CN" dirty="0" err="1" smtClean="0"/>
              <a:t>phylo</a:t>
            </a:r>
            <a:r>
              <a:rPr lang="en-US" altLang="zh-CN" dirty="0" smtClean="0"/>
              <a:t>-spark</a:t>
            </a:r>
            <a:r>
              <a:rPr lang="zh-CN" altLang="en-US" dirty="0" smtClean="0"/>
              <a:t>这个算法。平台的架构如下，用户利用浏览器跟</a:t>
            </a:r>
            <a:r>
              <a:rPr lang="en-US" altLang="zh-CN" dirty="0" smtClean="0"/>
              <a:t>webserver</a:t>
            </a:r>
            <a:r>
              <a:rPr lang="zh-CN" altLang="en-US" dirty="0" smtClean="0"/>
              <a:t>交互，</a:t>
            </a:r>
            <a:r>
              <a:rPr lang="en-US" altLang="zh-CN" dirty="0" smtClean="0"/>
              <a:t>webserver</a:t>
            </a:r>
            <a:r>
              <a:rPr lang="zh-CN" altLang="en-US" dirty="0" smtClean="0"/>
              <a:t>将用户提交的运行任务发给</a:t>
            </a:r>
            <a:r>
              <a:rPr lang="en-US" altLang="zh-CN" dirty="0" smtClean="0"/>
              <a:t>spark</a:t>
            </a:r>
            <a:r>
              <a:rPr lang="zh-CN" altLang="en-US" dirty="0" smtClean="0"/>
              <a:t>进行并行运行，之后</a:t>
            </a:r>
            <a:r>
              <a:rPr lang="en-US" altLang="zh-CN" dirty="0" smtClean="0"/>
              <a:t>spark</a:t>
            </a:r>
            <a:r>
              <a:rPr lang="zh-CN" altLang="en-US" dirty="0" smtClean="0"/>
              <a:t>将结果返回给</a:t>
            </a:r>
            <a:r>
              <a:rPr lang="en-US" altLang="zh-CN" dirty="0" smtClean="0"/>
              <a:t>webserver</a:t>
            </a:r>
            <a:r>
              <a:rPr lang="zh-CN" altLang="en-US" dirty="0" smtClean="0"/>
              <a:t>，</a:t>
            </a:r>
            <a:r>
              <a:rPr lang="en-US" altLang="zh-CN" dirty="0" smtClean="0"/>
              <a:t>webserver</a:t>
            </a:r>
            <a:r>
              <a:rPr lang="zh-CN" altLang="en-US" dirty="0" smtClean="0"/>
              <a:t>再呈现给用户。 </a:t>
            </a:r>
            <a:endParaRPr lang="en-US" dirty="0"/>
          </a:p>
        </p:txBody>
      </p:sp>
      <p:sp>
        <p:nvSpPr>
          <p:cNvPr id="4" name="Header Placeholder 3"/>
          <p:cNvSpPr>
            <a:spLocks noGrp="1"/>
          </p:cNvSpPr>
          <p:nvPr>
            <p:ph type="hdr" sz="quarter" idx="10"/>
          </p:nvPr>
        </p:nvSpPr>
        <p:spPr/>
        <p:txBody>
          <a:bodyPr/>
          <a:lstStyle/>
          <a:p>
            <a:r>
              <a:rPr lang="en-US" dirty="0"/>
              <a:t>My First Template</a:t>
            </a:r>
          </a:p>
        </p:txBody>
      </p:sp>
    </p:spTree>
    <p:extLst>
      <p:ext uri="{BB962C8B-B14F-4D97-AF65-F5344CB8AC3E}">
        <p14:creationId xmlns:p14="http://schemas.microsoft.com/office/powerpoint/2010/main" val="195657713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zh-CN" altLang="en-US" dirty="0" smtClean="0"/>
              <a:t>这是平台的一个截图，为设置算法参数的页面，点提交后便可运行算法</a:t>
            </a:r>
            <a:endParaRPr lang="en-US" dirty="0"/>
          </a:p>
        </p:txBody>
      </p:sp>
      <p:sp>
        <p:nvSpPr>
          <p:cNvPr id="4" name="Header Placeholder 3"/>
          <p:cNvSpPr>
            <a:spLocks noGrp="1"/>
          </p:cNvSpPr>
          <p:nvPr>
            <p:ph type="hdr" sz="quarter" idx="10"/>
          </p:nvPr>
        </p:nvSpPr>
        <p:spPr/>
        <p:txBody>
          <a:bodyPr/>
          <a:lstStyle/>
          <a:p>
            <a:r>
              <a:rPr lang="en-US" dirty="0"/>
              <a:t>My First Template</a:t>
            </a:r>
          </a:p>
        </p:txBody>
      </p:sp>
    </p:spTree>
    <p:extLst>
      <p:ext uri="{BB962C8B-B14F-4D97-AF65-F5344CB8AC3E}">
        <p14:creationId xmlns:p14="http://schemas.microsoft.com/office/powerpoint/2010/main" val="175263865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zh-CN" altLang="en-US" dirty="0" smtClean="0"/>
              <a:t>如图，运行结束后会呈现出实验结果，这边做了数据的可视化。</a:t>
            </a:r>
            <a:endParaRPr lang="en-US" dirty="0"/>
          </a:p>
        </p:txBody>
      </p:sp>
      <p:sp>
        <p:nvSpPr>
          <p:cNvPr id="4" name="Header Placeholder 3"/>
          <p:cNvSpPr>
            <a:spLocks noGrp="1"/>
          </p:cNvSpPr>
          <p:nvPr>
            <p:ph type="hdr" sz="quarter" idx="10"/>
          </p:nvPr>
        </p:nvSpPr>
        <p:spPr/>
        <p:txBody>
          <a:bodyPr/>
          <a:lstStyle/>
          <a:p>
            <a:r>
              <a:rPr lang="en-US" dirty="0"/>
              <a:t>My First Template</a:t>
            </a:r>
          </a:p>
        </p:txBody>
      </p:sp>
    </p:spTree>
    <p:extLst>
      <p:ext uri="{BB962C8B-B14F-4D97-AF65-F5344CB8AC3E}">
        <p14:creationId xmlns:p14="http://schemas.microsoft.com/office/powerpoint/2010/main" val="317179840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zh-CN" altLang="en-US" dirty="0" smtClean="0"/>
              <a:t>最后做一下总结，文章一共提出了</a:t>
            </a:r>
            <a:r>
              <a:rPr lang="en-US" altLang="zh-CN" dirty="0" smtClean="0"/>
              <a:t>2</a:t>
            </a:r>
            <a:r>
              <a:rPr lang="zh-CN" altLang="en-US" dirty="0" smtClean="0"/>
              <a:t>个算法，</a:t>
            </a:r>
            <a:r>
              <a:rPr lang="en-US" altLang="zh-CN" dirty="0" err="1" smtClean="0"/>
              <a:t>MOEA</a:t>
            </a:r>
            <a:r>
              <a:rPr lang="en-US" altLang="zh-CN" dirty="0" smtClean="0"/>
              <a:t>-RC</a:t>
            </a:r>
            <a:r>
              <a:rPr lang="zh-CN" altLang="en-US" dirty="0" smtClean="0"/>
              <a:t>和</a:t>
            </a:r>
            <a:r>
              <a:rPr lang="en-US" altLang="zh-CN" dirty="0" err="1" smtClean="0"/>
              <a:t>phylo</a:t>
            </a:r>
            <a:r>
              <a:rPr lang="en-US" altLang="zh-CN" dirty="0" smtClean="0"/>
              <a:t>-spark</a:t>
            </a:r>
            <a:r>
              <a:rPr lang="zh-CN" altLang="en-US" dirty="0" smtClean="0"/>
              <a:t>。</a:t>
            </a:r>
            <a:endParaRPr lang="en-US" altLang="zh-CN" dirty="0" smtClean="0"/>
          </a:p>
          <a:p>
            <a:r>
              <a:rPr lang="zh-CN" altLang="en-US" dirty="0" smtClean="0"/>
              <a:t>在</a:t>
            </a:r>
            <a:r>
              <a:rPr lang="en-US" altLang="zh-CN" dirty="0" err="1" smtClean="0"/>
              <a:t>MOEA</a:t>
            </a:r>
            <a:r>
              <a:rPr lang="en-US" altLang="zh-CN" dirty="0" smtClean="0"/>
              <a:t>-RC</a:t>
            </a:r>
            <a:r>
              <a:rPr lang="zh-CN" altLang="en-US" dirty="0" smtClean="0"/>
              <a:t>中，</a:t>
            </a:r>
            <a:endParaRPr lang="en-US" altLang="zh-CN" dirty="0" smtClean="0"/>
          </a:p>
          <a:p>
            <a:endParaRPr lang="en-US" dirty="0" smtClean="0"/>
          </a:p>
          <a:p>
            <a:r>
              <a:rPr lang="zh-CN" altLang="en-US" dirty="0" smtClean="0"/>
              <a:t>在</a:t>
            </a:r>
            <a:r>
              <a:rPr lang="en-US" altLang="zh-CN" dirty="0" err="1" smtClean="0"/>
              <a:t>phylo</a:t>
            </a:r>
            <a:r>
              <a:rPr lang="en-US" altLang="zh-CN" dirty="0" smtClean="0"/>
              <a:t>-spark</a:t>
            </a:r>
            <a:r>
              <a:rPr lang="zh-CN" altLang="en-US" dirty="0" smtClean="0"/>
              <a:t>中，</a:t>
            </a:r>
            <a:endParaRPr lang="en-US" dirty="0"/>
          </a:p>
        </p:txBody>
      </p:sp>
      <p:sp>
        <p:nvSpPr>
          <p:cNvPr id="4" name="Header Placeholder 3"/>
          <p:cNvSpPr>
            <a:spLocks noGrp="1"/>
          </p:cNvSpPr>
          <p:nvPr>
            <p:ph type="hdr" sz="quarter" idx="10"/>
          </p:nvPr>
        </p:nvSpPr>
        <p:spPr/>
        <p:txBody>
          <a:bodyPr/>
          <a:lstStyle/>
          <a:p>
            <a:r>
              <a:rPr lang="en-US" dirty="0"/>
              <a:t>My First Template</a:t>
            </a:r>
          </a:p>
        </p:txBody>
      </p:sp>
    </p:spTree>
    <p:extLst>
      <p:ext uri="{BB962C8B-B14F-4D97-AF65-F5344CB8AC3E}">
        <p14:creationId xmlns:p14="http://schemas.microsoft.com/office/powerpoint/2010/main" val="425325478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zh-CN" altLang="en-US" dirty="0" smtClean="0"/>
              <a:t>这是我研究生期间的科研成果</a:t>
            </a:r>
            <a:endParaRPr lang="en-US" dirty="0"/>
          </a:p>
        </p:txBody>
      </p:sp>
      <p:sp>
        <p:nvSpPr>
          <p:cNvPr id="4" name="Header Placeholder 3"/>
          <p:cNvSpPr>
            <a:spLocks noGrp="1"/>
          </p:cNvSpPr>
          <p:nvPr>
            <p:ph type="hdr" sz="quarter" idx="10"/>
          </p:nvPr>
        </p:nvSpPr>
        <p:spPr/>
        <p:txBody>
          <a:bodyPr/>
          <a:lstStyle/>
          <a:p>
            <a:r>
              <a:rPr lang="en-US" dirty="0"/>
              <a:t>My First Template</a:t>
            </a:r>
          </a:p>
        </p:txBody>
      </p:sp>
    </p:spTree>
    <p:extLst>
      <p:ext uri="{BB962C8B-B14F-4D97-AF65-F5344CB8AC3E}">
        <p14:creationId xmlns:p14="http://schemas.microsoft.com/office/powerpoint/2010/main" val="154809462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CN" altLang="en-US" dirty="0" smtClean="0"/>
              <a:t>谢谢各位老师的耐心观看，</a:t>
            </a:r>
            <a:r>
              <a:rPr lang="zh-CN" altLang="en-US" sz="1200" dirty="0" smtClean="0"/>
              <a:t>欢迎各位老师提问和指导</a:t>
            </a:r>
          </a:p>
        </p:txBody>
      </p:sp>
      <p:sp>
        <p:nvSpPr>
          <p:cNvPr id="4" name="Header Placeholder 3"/>
          <p:cNvSpPr>
            <a:spLocks noGrp="1"/>
          </p:cNvSpPr>
          <p:nvPr>
            <p:ph type="hdr" sz="quarter" idx="10"/>
          </p:nvPr>
        </p:nvSpPr>
        <p:spPr/>
        <p:txBody>
          <a:bodyPr/>
          <a:lstStyle/>
          <a:p>
            <a:r>
              <a:rPr lang="en-US" dirty="0"/>
              <a:t>My First Template</a:t>
            </a:r>
          </a:p>
        </p:txBody>
      </p:sp>
    </p:spTree>
    <p:extLst>
      <p:ext uri="{BB962C8B-B14F-4D97-AF65-F5344CB8AC3E}">
        <p14:creationId xmlns:p14="http://schemas.microsoft.com/office/powerpoint/2010/main" val="769280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CD66E30F-2028-4D36-9C1D-25C8064BC9D2}" type="datetimeFigureOut">
              <a:rPr lang="zh-CN" altLang="en-US" smtClean="0"/>
              <a:t>2018/5/18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8AFC39E-75D5-40D4-A264-F468753FE686}" type="slidenum">
              <a:rPr lang="zh-CN" altLang="en-US" smtClean="0"/>
              <a:t>‹#›</a:t>
            </a:fld>
            <a:endParaRPr lang="zh-CN" altLang="en-US"/>
          </a:p>
        </p:txBody>
      </p:sp>
    </p:spTree>
    <p:extLst>
      <p:ext uri="{BB962C8B-B14F-4D97-AF65-F5344CB8AC3E}">
        <p14:creationId xmlns:p14="http://schemas.microsoft.com/office/powerpoint/2010/main" val="36988798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CD66E30F-2028-4D36-9C1D-25C8064BC9D2}" type="datetimeFigureOut">
              <a:rPr lang="zh-CN" altLang="en-US" smtClean="0"/>
              <a:t>2018/5/18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8AFC39E-75D5-40D4-A264-F468753FE686}" type="slidenum">
              <a:rPr lang="zh-CN" altLang="en-US" smtClean="0"/>
              <a:t>‹#›</a:t>
            </a:fld>
            <a:endParaRPr lang="zh-CN" altLang="en-US"/>
          </a:p>
        </p:txBody>
      </p:sp>
    </p:spTree>
    <p:extLst>
      <p:ext uri="{BB962C8B-B14F-4D97-AF65-F5344CB8AC3E}">
        <p14:creationId xmlns:p14="http://schemas.microsoft.com/office/powerpoint/2010/main" val="33043503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CD66E30F-2028-4D36-9C1D-25C8064BC9D2}" type="datetimeFigureOut">
              <a:rPr lang="zh-CN" altLang="en-US" smtClean="0"/>
              <a:t>2018/5/18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8AFC39E-75D5-40D4-A264-F468753FE686}" type="slidenum">
              <a:rPr lang="zh-CN" altLang="en-US" smtClean="0"/>
              <a:t>‹#›</a:t>
            </a:fld>
            <a:endParaRPr lang="zh-CN" altLang="en-US"/>
          </a:p>
        </p:txBody>
      </p:sp>
    </p:spTree>
    <p:extLst>
      <p:ext uri="{BB962C8B-B14F-4D97-AF65-F5344CB8AC3E}">
        <p14:creationId xmlns:p14="http://schemas.microsoft.com/office/powerpoint/2010/main" val="9266617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CD66E30F-2028-4D36-9C1D-25C8064BC9D2}" type="datetimeFigureOut">
              <a:rPr lang="zh-CN" altLang="en-US" smtClean="0"/>
              <a:t>2018/5/18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8AFC39E-75D5-40D4-A264-F468753FE686}" type="slidenum">
              <a:rPr lang="zh-CN" altLang="en-US" smtClean="0"/>
              <a:t>‹#›</a:t>
            </a:fld>
            <a:endParaRPr lang="zh-CN" altLang="en-US"/>
          </a:p>
        </p:txBody>
      </p:sp>
    </p:spTree>
    <p:extLst>
      <p:ext uri="{BB962C8B-B14F-4D97-AF65-F5344CB8AC3E}">
        <p14:creationId xmlns:p14="http://schemas.microsoft.com/office/powerpoint/2010/main" val="36264040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CD66E30F-2028-4D36-9C1D-25C8064BC9D2}" type="datetimeFigureOut">
              <a:rPr lang="zh-CN" altLang="en-US" smtClean="0"/>
              <a:t>2018/5/18</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88AFC39E-75D5-40D4-A264-F468753FE686}" type="slidenum">
              <a:rPr lang="zh-CN" altLang="en-US" smtClean="0"/>
              <a:t>‹#›</a:t>
            </a:fld>
            <a:endParaRPr lang="zh-CN" altLang="en-US"/>
          </a:p>
        </p:txBody>
      </p:sp>
    </p:spTree>
    <p:extLst>
      <p:ext uri="{BB962C8B-B14F-4D97-AF65-F5344CB8AC3E}">
        <p14:creationId xmlns:p14="http://schemas.microsoft.com/office/powerpoint/2010/main" val="30427392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CD66E30F-2028-4D36-9C1D-25C8064BC9D2}" type="datetimeFigureOut">
              <a:rPr lang="zh-CN" altLang="en-US" smtClean="0"/>
              <a:t>2018/5/18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88AFC39E-75D5-40D4-A264-F468753FE686}" type="slidenum">
              <a:rPr lang="zh-CN" altLang="en-US" smtClean="0"/>
              <a:t>‹#›</a:t>
            </a:fld>
            <a:endParaRPr lang="zh-CN" altLang="en-US"/>
          </a:p>
        </p:txBody>
      </p:sp>
    </p:spTree>
    <p:extLst>
      <p:ext uri="{BB962C8B-B14F-4D97-AF65-F5344CB8AC3E}">
        <p14:creationId xmlns:p14="http://schemas.microsoft.com/office/powerpoint/2010/main" val="14360387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CD66E30F-2028-4D36-9C1D-25C8064BC9D2}" type="datetimeFigureOut">
              <a:rPr lang="zh-CN" altLang="en-US" smtClean="0"/>
              <a:t>2018/5/18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88AFC39E-75D5-40D4-A264-F468753FE686}" type="slidenum">
              <a:rPr lang="zh-CN" altLang="en-US" smtClean="0"/>
              <a:t>‹#›</a:t>
            </a:fld>
            <a:endParaRPr lang="zh-CN" altLang="en-US"/>
          </a:p>
        </p:txBody>
      </p:sp>
    </p:spTree>
    <p:extLst>
      <p:ext uri="{BB962C8B-B14F-4D97-AF65-F5344CB8AC3E}">
        <p14:creationId xmlns:p14="http://schemas.microsoft.com/office/powerpoint/2010/main" val="29787537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CD66E30F-2028-4D36-9C1D-25C8064BC9D2}" type="datetimeFigureOut">
              <a:rPr lang="zh-CN" altLang="en-US" smtClean="0"/>
              <a:t>2018/5/18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8AFC39E-75D5-40D4-A264-F468753FE686}" type="slidenum">
              <a:rPr lang="zh-CN" altLang="en-US" smtClean="0"/>
              <a:t>‹#›</a:t>
            </a:fld>
            <a:endParaRPr lang="zh-CN" altLang="en-US"/>
          </a:p>
        </p:txBody>
      </p:sp>
    </p:spTree>
    <p:extLst>
      <p:ext uri="{BB962C8B-B14F-4D97-AF65-F5344CB8AC3E}">
        <p14:creationId xmlns:p14="http://schemas.microsoft.com/office/powerpoint/2010/main" val="37621302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CD66E30F-2028-4D36-9C1D-25C8064BC9D2}" type="datetimeFigureOut">
              <a:rPr lang="zh-CN" altLang="en-US" smtClean="0"/>
              <a:t>2018/5/18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8AFC39E-75D5-40D4-A264-F468753FE686}" type="slidenum">
              <a:rPr lang="zh-CN" altLang="en-US" smtClean="0"/>
              <a:t>‹#›</a:t>
            </a:fld>
            <a:endParaRPr lang="zh-CN" altLang="en-US"/>
          </a:p>
        </p:txBody>
      </p:sp>
    </p:spTree>
    <p:extLst>
      <p:ext uri="{BB962C8B-B14F-4D97-AF65-F5344CB8AC3E}">
        <p14:creationId xmlns:p14="http://schemas.microsoft.com/office/powerpoint/2010/main" val="17953890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CD66E30F-2028-4D36-9C1D-25C8064BC9D2}" type="datetimeFigureOut">
              <a:rPr lang="zh-CN" altLang="en-US" smtClean="0"/>
              <a:t>2018/5/18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8AFC39E-75D5-40D4-A264-F468753FE686}" type="slidenum">
              <a:rPr lang="zh-CN" altLang="en-US" smtClean="0"/>
              <a:t>‹#›</a:t>
            </a:fld>
            <a:endParaRPr lang="zh-CN" altLang="en-US"/>
          </a:p>
        </p:txBody>
      </p:sp>
    </p:spTree>
    <p:extLst>
      <p:ext uri="{BB962C8B-B14F-4D97-AF65-F5344CB8AC3E}">
        <p14:creationId xmlns:p14="http://schemas.microsoft.com/office/powerpoint/2010/main" val="4020197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CD66E30F-2028-4D36-9C1D-25C8064BC9D2}" type="datetimeFigureOut">
              <a:rPr lang="zh-CN" altLang="en-US" smtClean="0"/>
              <a:t>2018/5/18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8AFC39E-75D5-40D4-A264-F468753FE686}" type="slidenum">
              <a:rPr lang="zh-CN" altLang="en-US" smtClean="0"/>
              <a:t>‹#›</a:t>
            </a:fld>
            <a:endParaRPr lang="zh-CN" altLang="en-US"/>
          </a:p>
        </p:txBody>
      </p:sp>
    </p:spTree>
    <p:extLst>
      <p:ext uri="{BB962C8B-B14F-4D97-AF65-F5344CB8AC3E}">
        <p14:creationId xmlns:p14="http://schemas.microsoft.com/office/powerpoint/2010/main" val="285157439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201" y="6356351"/>
            <a:ext cx="2743200" cy="366183"/>
          </a:xfrm>
          <a:prstGeom prst="rect">
            <a:avLst/>
          </a:prstGeom>
        </p:spPr>
        <p:txBody>
          <a:bodyPr/>
          <a:lstStyle/>
          <a:p>
            <a:pPr fontAlgn="base">
              <a:spcBef>
                <a:spcPct val="0"/>
              </a:spcBef>
              <a:spcAft>
                <a:spcPct val="0"/>
              </a:spcAft>
            </a:pPr>
            <a:fld id="{E3AD87B8-9A4B-45E2-BBE5-FB86ADE287A3}" type="datetimeFigureOut">
              <a:rPr lang="zh-CN" altLang="en-US" smtClean="0">
                <a:solidFill>
                  <a:srgbClr val="000000"/>
                </a:solidFill>
                <a:latin typeface="Calibri" panose="020F0502020204030204" pitchFamily="34" charset="0"/>
                <a:ea typeface="宋体" panose="02010600030101010101" pitchFamily="2" charset="-122"/>
              </a:rPr>
              <a:pPr fontAlgn="base">
                <a:spcBef>
                  <a:spcPct val="0"/>
                </a:spcBef>
                <a:spcAft>
                  <a:spcPct val="0"/>
                </a:spcAft>
              </a:pPr>
              <a:t>2018/5/18</a:t>
            </a:fld>
            <a:endParaRPr lang="zh-CN" altLang="en-US">
              <a:solidFill>
                <a:srgbClr val="000000"/>
              </a:solidFill>
              <a:latin typeface="Calibri" panose="020F0502020204030204" pitchFamily="34" charset="0"/>
              <a:ea typeface="宋体" panose="02010600030101010101" pitchFamily="2" charset="-122"/>
            </a:endParaRPr>
          </a:p>
        </p:txBody>
      </p:sp>
      <p:sp>
        <p:nvSpPr>
          <p:cNvPr id="3" name="页脚占位符 2"/>
          <p:cNvSpPr>
            <a:spLocks noGrp="1"/>
          </p:cNvSpPr>
          <p:nvPr>
            <p:ph type="ftr" sz="quarter" idx="11"/>
          </p:nvPr>
        </p:nvSpPr>
        <p:spPr>
          <a:xfrm>
            <a:off x="4038600" y="6356351"/>
            <a:ext cx="4114800" cy="366183"/>
          </a:xfrm>
          <a:prstGeom prst="rect">
            <a:avLst/>
          </a:prstGeom>
        </p:spPr>
        <p:txBody>
          <a:bodyPr/>
          <a:lstStyle/>
          <a:p>
            <a:pPr fontAlgn="base">
              <a:spcBef>
                <a:spcPct val="0"/>
              </a:spcBef>
              <a:spcAft>
                <a:spcPct val="0"/>
              </a:spcAft>
            </a:pPr>
            <a:endParaRPr lang="zh-CN" altLang="en-US">
              <a:solidFill>
                <a:srgbClr val="000000"/>
              </a:solidFill>
              <a:latin typeface="Calibri" panose="020F0502020204030204" pitchFamily="34" charset="0"/>
              <a:ea typeface="宋体" panose="02010600030101010101" pitchFamily="2" charset="-122"/>
            </a:endParaRPr>
          </a:p>
        </p:txBody>
      </p:sp>
      <p:sp>
        <p:nvSpPr>
          <p:cNvPr id="4" name="灯片编号占位符 3"/>
          <p:cNvSpPr>
            <a:spLocks noGrp="1"/>
          </p:cNvSpPr>
          <p:nvPr>
            <p:ph type="sldNum" sz="quarter" idx="12"/>
          </p:nvPr>
        </p:nvSpPr>
        <p:spPr>
          <a:xfrm>
            <a:off x="8610600" y="6356351"/>
            <a:ext cx="2743200" cy="366183"/>
          </a:xfrm>
          <a:prstGeom prst="rect">
            <a:avLst/>
          </a:prstGeom>
        </p:spPr>
        <p:txBody>
          <a:bodyPr/>
          <a:lstStyle/>
          <a:p>
            <a:pPr fontAlgn="base">
              <a:spcBef>
                <a:spcPct val="0"/>
              </a:spcBef>
              <a:spcAft>
                <a:spcPct val="0"/>
              </a:spcAft>
            </a:pPr>
            <a:fld id="{37AAA611-6692-4583-86AB-5AB9B972BD46}" type="slidenum">
              <a:rPr lang="zh-CN" altLang="en-US" smtClean="0">
                <a:solidFill>
                  <a:srgbClr val="000000"/>
                </a:solidFill>
                <a:latin typeface="Calibri" panose="020F0502020204030204" pitchFamily="34" charset="0"/>
                <a:ea typeface="宋体" panose="02010600030101010101" pitchFamily="2" charset="-122"/>
              </a:rPr>
              <a:pPr fontAlgn="base">
                <a:spcBef>
                  <a:spcPct val="0"/>
                </a:spcBef>
                <a:spcAft>
                  <a:spcPct val="0"/>
                </a:spcAft>
              </a:pPr>
              <a:t>‹#›</a:t>
            </a:fld>
            <a:endParaRPr lang="zh-CN" altLang="en-US">
              <a:solidFill>
                <a:srgbClr val="000000"/>
              </a:solidFill>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6298951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D66E30F-2028-4D36-9C1D-25C8064BC9D2}" type="datetimeFigureOut">
              <a:rPr lang="zh-CN" altLang="en-US" smtClean="0"/>
              <a:t>2018/5/18</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AFC39E-75D5-40D4-A264-F468753FE686}" type="slidenum">
              <a:rPr lang="zh-CN" altLang="en-US" smtClean="0"/>
              <a:t>‹#›</a:t>
            </a:fld>
            <a:endParaRPr lang="zh-CN" altLang="en-US"/>
          </a:p>
        </p:txBody>
      </p:sp>
    </p:spTree>
    <p:extLst>
      <p:ext uri="{BB962C8B-B14F-4D97-AF65-F5344CB8AC3E}">
        <p14:creationId xmlns:p14="http://schemas.microsoft.com/office/powerpoint/2010/main" val="31157048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505954487"/>
      </p:ext>
    </p:extLst>
  </p:cSld>
  <p:clrMap bg1="lt1" tx1="dk1" bg2="lt2" tx2="dk2" accent1="accent1" accent2="accent2" accent3="accent3" accent4="accent4" accent5="accent5" accent6="accent6" hlink="hlink" folHlink="folHlink"/>
  <p:sldLayoutIdLst>
    <p:sldLayoutId id="2147483674" r:id="rId1"/>
  </p:sldLayoutIdLst>
  <p:txStyles>
    <p:titleStyle>
      <a:lvl1pPr algn="l" defTabSz="867015" rtl="0" eaLnBrk="1" latinLnBrk="0" hangingPunct="1">
        <a:lnSpc>
          <a:spcPct val="90000"/>
        </a:lnSpc>
        <a:spcBef>
          <a:spcPct val="0"/>
        </a:spcBef>
        <a:buNone/>
        <a:defRPr sz="4172" kern="1200">
          <a:solidFill>
            <a:schemeClr val="tx1"/>
          </a:solidFill>
          <a:latin typeface="+mj-lt"/>
          <a:ea typeface="+mj-ea"/>
          <a:cs typeface="+mj-cs"/>
        </a:defRPr>
      </a:lvl1pPr>
    </p:titleStyle>
    <p:bodyStyle>
      <a:lvl1pPr marL="216755" indent="-216755" algn="l" defTabSz="867015" rtl="0" eaLnBrk="1" latinLnBrk="0" hangingPunct="1">
        <a:lnSpc>
          <a:spcPct val="90000"/>
        </a:lnSpc>
        <a:spcBef>
          <a:spcPts val="948"/>
        </a:spcBef>
        <a:buFont typeface="Arial" panose="020B0604020202020204" pitchFamily="34" charset="0"/>
        <a:buChar char="•"/>
        <a:defRPr sz="2655" kern="1200">
          <a:solidFill>
            <a:schemeClr val="tx1"/>
          </a:solidFill>
          <a:latin typeface="+mn-lt"/>
          <a:ea typeface="+mn-ea"/>
          <a:cs typeface="+mn-cs"/>
        </a:defRPr>
      </a:lvl1pPr>
      <a:lvl2pPr marL="650262" indent="-216755" algn="l" defTabSz="867015" rtl="0" eaLnBrk="1" latinLnBrk="0" hangingPunct="1">
        <a:lnSpc>
          <a:spcPct val="90000"/>
        </a:lnSpc>
        <a:spcBef>
          <a:spcPts val="474"/>
        </a:spcBef>
        <a:buFont typeface="Arial" panose="020B0604020202020204" pitchFamily="34" charset="0"/>
        <a:buChar char="•"/>
        <a:defRPr sz="2275" kern="1200">
          <a:solidFill>
            <a:schemeClr val="tx1"/>
          </a:solidFill>
          <a:latin typeface="+mn-lt"/>
          <a:ea typeface="+mn-ea"/>
          <a:cs typeface="+mn-cs"/>
        </a:defRPr>
      </a:lvl2pPr>
      <a:lvl3pPr marL="1083767" indent="-216755" algn="l" defTabSz="867015" rtl="0" eaLnBrk="1" latinLnBrk="0" hangingPunct="1">
        <a:lnSpc>
          <a:spcPct val="90000"/>
        </a:lnSpc>
        <a:spcBef>
          <a:spcPts val="474"/>
        </a:spcBef>
        <a:buFont typeface="Arial" panose="020B0604020202020204" pitchFamily="34" charset="0"/>
        <a:buChar char="•"/>
        <a:defRPr sz="1896" kern="1200">
          <a:solidFill>
            <a:schemeClr val="tx1"/>
          </a:solidFill>
          <a:latin typeface="+mn-lt"/>
          <a:ea typeface="+mn-ea"/>
          <a:cs typeface="+mn-cs"/>
        </a:defRPr>
      </a:lvl3pPr>
      <a:lvl4pPr marL="1517276" indent="-216755" algn="l" defTabSz="867015" rtl="0" eaLnBrk="1" latinLnBrk="0" hangingPunct="1">
        <a:lnSpc>
          <a:spcPct val="90000"/>
        </a:lnSpc>
        <a:spcBef>
          <a:spcPts val="474"/>
        </a:spcBef>
        <a:buFont typeface="Arial" panose="020B0604020202020204" pitchFamily="34" charset="0"/>
        <a:buChar char="•"/>
        <a:defRPr sz="1707" kern="1200">
          <a:solidFill>
            <a:schemeClr val="tx1"/>
          </a:solidFill>
          <a:latin typeface="+mn-lt"/>
          <a:ea typeface="+mn-ea"/>
          <a:cs typeface="+mn-cs"/>
        </a:defRPr>
      </a:lvl4pPr>
      <a:lvl5pPr marL="1950783" indent="-216755" algn="l" defTabSz="867015" rtl="0" eaLnBrk="1" latinLnBrk="0" hangingPunct="1">
        <a:lnSpc>
          <a:spcPct val="90000"/>
        </a:lnSpc>
        <a:spcBef>
          <a:spcPts val="474"/>
        </a:spcBef>
        <a:buFont typeface="Arial" panose="020B0604020202020204" pitchFamily="34" charset="0"/>
        <a:buChar char="•"/>
        <a:defRPr sz="1707" kern="1200">
          <a:solidFill>
            <a:schemeClr val="tx1"/>
          </a:solidFill>
          <a:latin typeface="+mn-lt"/>
          <a:ea typeface="+mn-ea"/>
          <a:cs typeface="+mn-cs"/>
        </a:defRPr>
      </a:lvl5pPr>
      <a:lvl6pPr marL="2384290" indent="-216755" algn="l" defTabSz="867015" rtl="0" eaLnBrk="1" latinLnBrk="0" hangingPunct="1">
        <a:lnSpc>
          <a:spcPct val="90000"/>
        </a:lnSpc>
        <a:spcBef>
          <a:spcPts val="474"/>
        </a:spcBef>
        <a:buFont typeface="Arial" panose="020B0604020202020204" pitchFamily="34" charset="0"/>
        <a:buChar char="•"/>
        <a:defRPr sz="1707" kern="1200">
          <a:solidFill>
            <a:schemeClr val="tx1"/>
          </a:solidFill>
          <a:latin typeface="+mn-lt"/>
          <a:ea typeface="+mn-ea"/>
          <a:cs typeface="+mn-cs"/>
        </a:defRPr>
      </a:lvl6pPr>
      <a:lvl7pPr marL="2817799" indent="-216755" algn="l" defTabSz="867015" rtl="0" eaLnBrk="1" latinLnBrk="0" hangingPunct="1">
        <a:lnSpc>
          <a:spcPct val="90000"/>
        </a:lnSpc>
        <a:spcBef>
          <a:spcPts val="474"/>
        </a:spcBef>
        <a:buFont typeface="Arial" panose="020B0604020202020204" pitchFamily="34" charset="0"/>
        <a:buChar char="•"/>
        <a:defRPr sz="1707" kern="1200">
          <a:solidFill>
            <a:schemeClr val="tx1"/>
          </a:solidFill>
          <a:latin typeface="+mn-lt"/>
          <a:ea typeface="+mn-ea"/>
          <a:cs typeface="+mn-cs"/>
        </a:defRPr>
      </a:lvl7pPr>
      <a:lvl8pPr marL="3251306" indent="-216755" algn="l" defTabSz="867015" rtl="0" eaLnBrk="1" latinLnBrk="0" hangingPunct="1">
        <a:lnSpc>
          <a:spcPct val="90000"/>
        </a:lnSpc>
        <a:spcBef>
          <a:spcPts val="474"/>
        </a:spcBef>
        <a:buFont typeface="Arial" panose="020B0604020202020204" pitchFamily="34" charset="0"/>
        <a:buChar char="•"/>
        <a:defRPr sz="1707" kern="1200">
          <a:solidFill>
            <a:schemeClr val="tx1"/>
          </a:solidFill>
          <a:latin typeface="+mn-lt"/>
          <a:ea typeface="+mn-ea"/>
          <a:cs typeface="+mn-cs"/>
        </a:defRPr>
      </a:lvl8pPr>
      <a:lvl9pPr marL="3684813" indent="-216755" algn="l" defTabSz="867015" rtl="0" eaLnBrk="1" latinLnBrk="0" hangingPunct="1">
        <a:lnSpc>
          <a:spcPct val="90000"/>
        </a:lnSpc>
        <a:spcBef>
          <a:spcPts val="474"/>
        </a:spcBef>
        <a:buFont typeface="Arial" panose="020B0604020202020204" pitchFamily="34" charset="0"/>
        <a:buChar char="•"/>
        <a:defRPr sz="1707" kern="1200">
          <a:solidFill>
            <a:schemeClr val="tx1"/>
          </a:solidFill>
          <a:latin typeface="+mn-lt"/>
          <a:ea typeface="+mn-ea"/>
          <a:cs typeface="+mn-cs"/>
        </a:defRPr>
      </a:lvl9pPr>
    </p:bodyStyle>
    <p:otherStyle>
      <a:defPPr>
        <a:defRPr lang="zh-CN"/>
      </a:defPPr>
      <a:lvl1pPr marL="0" algn="l" defTabSz="867015" rtl="0" eaLnBrk="1" latinLnBrk="0" hangingPunct="1">
        <a:defRPr sz="1707" kern="1200">
          <a:solidFill>
            <a:schemeClr val="tx1"/>
          </a:solidFill>
          <a:latin typeface="+mn-lt"/>
          <a:ea typeface="+mn-ea"/>
          <a:cs typeface="+mn-cs"/>
        </a:defRPr>
      </a:lvl1pPr>
      <a:lvl2pPr marL="433508" algn="l" defTabSz="867015" rtl="0" eaLnBrk="1" latinLnBrk="0" hangingPunct="1">
        <a:defRPr sz="1707" kern="1200">
          <a:solidFill>
            <a:schemeClr val="tx1"/>
          </a:solidFill>
          <a:latin typeface="+mn-lt"/>
          <a:ea typeface="+mn-ea"/>
          <a:cs typeface="+mn-cs"/>
        </a:defRPr>
      </a:lvl2pPr>
      <a:lvl3pPr marL="867015" algn="l" defTabSz="867015" rtl="0" eaLnBrk="1" latinLnBrk="0" hangingPunct="1">
        <a:defRPr sz="1707" kern="1200">
          <a:solidFill>
            <a:schemeClr val="tx1"/>
          </a:solidFill>
          <a:latin typeface="+mn-lt"/>
          <a:ea typeface="+mn-ea"/>
          <a:cs typeface="+mn-cs"/>
        </a:defRPr>
      </a:lvl3pPr>
      <a:lvl4pPr marL="1300522" algn="l" defTabSz="867015" rtl="0" eaLnBrk="1" latinLnBrk="0" hangingPunct="1">
        <a:defRPr sz="1707" kern="1200">
          <a:solidFill>
            <a:schemeClr val="tx1"/>
          </a:solidFill>
          <a:latin typeface="+mn-lt"/>
          <a:ea typeface="+mn-ea"/>
          <a:cs typeface="+mn-cs"/>
        </a:defRPr>
      </a:lvl4pPr>
      <a:lvl5pPr marL="1734030" algn="l" defTabSz="867015" rtl="0" eaLnBrk="1" latinLnBrk="0" hangingPunct="1">
        <a:defRPr sz="1707" kern="1200">
          <a:solidFill>
            <a:schemeClr val="tx1"/>
          </a:solidFill>
          <a:latin typeface="+mn-lt"/>
          <a:ea typeface="+mn-ea"/>
          <a:cs typeface="+mn-cs"/>
        </a:defRPr>
      </a:lvl5pPr>
      <a:lvl6pPr marL="2167538" algn="l" defTabSz="867015" rtl="0" eaLnBrk="1" latinLnBrk="0" hangingPunct="1">
        <a:defRPr sz="1707" kern="1200">
          <a:solidFill>
            <a:schemeClr val="tx1"/>
          </a:solidFill>
          <a:latin typeface="+mn-lt"/>
          <a:ea typeface="+mn-ea"/>
          <a:cs typeface="+mn-cs"/>
        </a:defRPr>
      </a:lvl6pPr>
      <a:lvl7pPr marL="2601045" algn="l" defTabSz="867015" rtl="0" eaLnBrk="1" latinLnBrk="0" hangingPunct="1">
        <a:defRPr sz="1707" kern="1200">
          <a:solidFill>
            <a:schemeClr val="tx1"/>
          </a:solidFill>
          <a:latin typeface="+mn-lt"/>
          <a:ea typeface="+mn-ea"/>
          <a:cs typeface="+mn-cs"/>
        </a:defRPr>
      </a:lvl7pPr>
      <a:lvl8pPr marL="3034552" algn="l" defTabSz="867015" rtl="0" eaLnBrk="1" latinLnBrk="0" hangingPunct="1">
        <a:defRPr sz="1707" kern="1200">
          <a:solidFill>
            <a:schemeClr val="tx1"/>
          </a:solidFill>
          <a:latin typeface="+mn-lt"/>
          <a:ea typeface="+mn-ea"/>
          <a:cs typeface="+mn-cs"/>
        </a:defRPr>
      </a:lvl8pPr>
      <a:lvl9pPr marL="3468061" algn="l" defTabSz="867015" rtl="0" eaLnBrk="1" latinLnBrk="0" hangingPunct="1">
        <a:defRPr sz="1707"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microsoft.com/office/2007/relationships/hdphoto" Target="../media/hdphoto1.wdp"/><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tags" Target="../tags/tag2.xml"/><Relationship Id="rId1" Type="http://schemas.openxmlformats.org/officeDocument/2006/relationships/tags" Target="../tags/tag1.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image" Target="../media/image6.jpeg"/><Relationship Id="rId2" Type="http://schemas.openxmlformats.org/officeDocument/2006/relationships/tags" Target="../tags/tag4.xml"/><Relationship Id="rId1" Type="http://schemas.openxmlformats.org/officeDocument/2006/relationships/tags" Target="../tags/tag3.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tags" Target="../tags/tag6.xml"/><Relationship Id="rId1" Type="http://schemas.openxmlformats.org/officeDocument/2006/relationships/tags" Target="../tags/tag5.xml"/><Relationship Id="rId5" Type="http://schemas.openxmlformats.org/officeDocument/2006/relationships/image" Target="../media/image6.jpe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tags" Target="../tags/tag8.xml"/><Relationship Id="rId1" Type="http://schemas.openxmlformats.org/officeDocument/2006/relationships/tags" Target="../tags/tag7.xml"/><Relationship Id="rId5" Type="http://schemas.openxmlformats.org/officeDocument/2006/relationships/image" Target="../media/image6.jpe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tags" Target="../tags/tag10.xml"/><Relationship Id="rId1" Type="http://schemas.openxmlformats.org/officeDocument/2006/relationships/tags" Target="../tags/tag9.xml"/><Relationship Id="rId5" Type="http://schemas.openxmlformats.org/officeDocument/2006/relationships/image" Target="../media/image6.jpe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tags" Target="../tags/tag12.xml"/><Relationship Id="rId1" Type="http://schemas.openxmlformats.org/officeDocument/2006/relationships/tags" Target="../tags/tag11.xml"/><Relationship Id="rId5" Type="http://schemas.openxmlformats.org/officeDocument/2006/relationships/image" Target="../media/image6.jpeg"/><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tags" Target="../tags/tag14.xml"/><Relationship Id="rId1" Type="http://schemas.openxmlformats.org/officeDocument/2006/relationships/tags" Target="../tags/tag13.xml"/><Relationship Id="rId5" Type="http://schemas.openxmlformats.org/officeDocument/2006/relationships/image" Target="../media/image6.jpeg"/><Relationship Id="rId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slideLayout" Target="../slideLayouts/slideLayout12.xml"/><Relationship Id="rId7" Type="http://schemas.openxmlformats.org/officeDocument/2006/relationships/image" Target="../media/image16.png"/><Relationship Id="rId2" Type="http://schemas.openxmlformats.org/officeDocument/2006/relationships/tags" Target="../tags/tag16.xml"/><Relationship Id="rId1" Type="http://schemas.openxmlformats.org/officeDocument/2006/relationships/tags" Target="../tags/tag15.xml"/><Relationship Id="rId6" Type="http://schemas.openxmlformats.org/officeDocument/2006/relationships/image" Target="../media/image15.png"/><Relationship Id="rId5" Type="http://schemas.openxmlformats.org/officeDocument/2006/relationships/image" Target="../media/image6.jpeg"/><Relationship Id="rId4" Type="http://schemas.openxmlformats.org/officeDocument/2006/relationships/notesSlide" Target="../notesSlides/notesSlide12.xml"/><Relationship Id="rId9" Type="http://schemas.openxmlformats.org/officeDocument/2006/relationships/image" Target="../media/image18.png"/></Relationships>
</file>

<file path=ppt/slides/_rels/slide13.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slideLayout" Target="../slideLayouts/slideLayout12.xml"/><Relationship Id="rId7" Type="http://schemas.openxmlformats.org/officeDocument/2006/relationships/image" Target="../media/image16.png"/><Relationship Id="rId2" Type="http://schemas.openxmlformats.org/officeDocument/2006/relationships/tags" Target="../tags/tag18.xml"/><Relationship Id="rId1" Type="http://schemas.openxmlformats.org/officeDocument/2006/relationships/tags" Target="../tags/tag17.xml"/><Relationship Id="rId6" Type="http://schemas.openxmlformats.org/officeDocument/2006/relationships/image" Target="../media/image15.png"/><Relationship Id="rId5" Type="http://schemas.openxmlformats.org/officeDocument/2006/relationships/image" Target="../media/image6.jpeg"/><Relationship Id="rId4" Type="http://schemas.openxmlformats.org/officeDocument/2006/relationships/notesSlide" Target="../notesSlides/notesSlide13.xml"/><Relationship Id="rId9" Type="http://schemas.openxmlformats.org/officeDocument/2006/relationships/image" Target="../media/image18.png"/></Relationships>
</file>

<file path=ppt/slides/_rels/slide14.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slideLayout" Target="../slideLayouts/slideLayout12.xml"/><Relationship Id="rId7" Type="http://schemas.openxmlformats.org/officeDocument/2006/relationships/image" Target="../media/image20.png"/><Relationship Id="rId2" Type="http://schemas.openxmlformats.org/officeDocument/2006/relationships/tags" Target="../tags/tag20.xml"/><Relationship Id="rId1" Type="http://schemas.openxmlformats.org/officeDocument/2006/relationships/tags" Target="../tags/tag19.xml"/><Relationship Id="rId6" Type="http://schemas.openxmlformats.org/officeDocument/2006/relationships/image" Target="../media/image10.png"/><Relationship Id="rId5" Type="http://schemas.openxmlformats.org/officeDocument/2006/relationships/image" Target="../media/image6.jpe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tags" Target="../tags/tag22.xml"/><Relationship Id="rId1" Type="http://schemas.openxmlformats.org/officeDocument/2006/relationships/tags" Target="../tags/tag21.xml"/><Relationship Id="rId6" Type="http://schemas.openxmlformats.org/officeDocument/2006/relationships/image" Target="../media/image11.jpeg"/><Relationship Id="rId5" Type="http://schemas.openxmlformats.org/officeDocument/2006/relationships/image" Target="../media/image6.jpeg"/><Relationship Id="rId4"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slideLayout" Target="../slideLayouts/slideLayout12.xml"/><Relationship Id="rId7" Type="http://schemas.openxmlformats.org/officeDocument/2006/relationships/image" Target="../media/image13.jpeg"/><Relationship Id="rId2" Type="http://schemas.openxmlformats.org/officeDocument/2006/relationships/tags" Target="../tags/tag24.xml"/><Relationship Id="rId1" Type="http://schemas.openxmlformats.org/officeDocument/2006/relationships/tags" Target="../tags/tag23.xml"/><Relationship Id="rId6" Type="http://schemas.openxmlformats.org/officeDocument/2006/relationships/image" Target="../media/image12.jpeg"/><Relationship Id="rId5" Type="http://schemas.openxmlformats.org/officeDocument/2006/relationships/image" Target="../media/image6.jpeg"/><Relationship Id="rId4"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tags" Target="../tags/tag26.xml"/><Relationship Id="rId1" Type="http://schemas.openxmlformats.org/officeDocument/2006/relationships/tags" Target="../tags/tag25.xml"/><Relationship Id="rId5" Type="http://schemas.openxmlformats.org/officeDocument/2006/relationships/image" Target="../media/image6.jpeg"/><Relationship Id="rId4"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tags" Target="../tags/tag28.xml"/><Relationship Id="rId1" Type="http://schemas.openxmlformats.org/officeDocument/2006/relationships/tags" Target="../tags/tag27.xml"/><Relationship Id="rId5" Type="http://schemas.openxmlformats.org/officeDocument/2006/relationships/image" Target="../media/image6.jpeg"/><Relationship Id="rId4"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12.xml"/><Relationship Id="rId7" Type="http://schemas.openxmlformats.org/officeDocument/2006/relationships/image" Target="../media/image5.png"/><Relationship Id="rId2" Type="http://schemas.openxmlformats.org/officeDocument/2006/relationships/tags" Target="../tags/tag30.xml"/><Relationship Id="rId1" Type="http://schemas.openxmlformats.org/officeDocument/2006/relationships/tags" Target="../tags/tag29.xml"/><Relationship Id="rId6" Type="http://schemas.openxmlformats.org/officeDocument/2006/relationships/image" Target="../media/image42.png"/><Relationship Id="rId5" Type="http://schemas.openxmlformats.org/officeDocument/2006/relationships/image" Target="../media/image6.jpeg"/><Relationship Id="rId4"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slideLayout" Target="../slideLayouts/slideLayout12.xml"/><Relationship Id="rId7" Type="http://schemas.openxmlformats.org/officeDocument/2006/relationships/image" Target="../media/image31.png"/><Relationship Id="rId2" Type="http://schemas.openxmlformats.org/officeDocument/2006/relationships/tags" Target="../tags/tag32.xml"/><Relationship Id="rId1" Type="http://schemas.openxmlformats.org/officeDocument/2006/relationships/tags" Target="../tags/tag31.xml"/><Relationship Id="rId6" Type="http://schemas.openxmlformats.org/officeDocument/2006/relationships/image" Target="../media/image30.png"/><Relationship Id="rId5" Type="http://schemas.openxmlformats.org/officeDocument/2006/relationships/image" Target="../media/image6.jpeg"/><Relationship Id="rId4"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slideLayout" Target="../slideLayouts/slideLayout12.xml"/><Relationship Id="rId7" Type="http://schemas.openxmlformats.org/officeDocument/2006/relationships/image" Target="../media/image34.png"/><Relationship Id="rId2" Type="http://schemas.openxmlformats.org/officeDocument/2006/relationships/tags" Target="../tags/tag34.xml"/><Relationship Id="rId1" Type="http://schemas.openxmlformats.org/officeDocument/2006/relationships/tags" Target="../tags/tag33.xml"/><Relationship Id="rId6" Type="http://schemas.openxmlformats.org/officeDocument/2006/relationships/image" Target="../media/image33.png"/><Relationship Id="rId5" Type="http://schemas.openxmlformats.org/officeDocument/2006/relationships/image" Target="../media/image6.jpeg"/><Relationship Id="rId4"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tags" Target="../tags/tag36.xml"/><Relationship Id="rId1" Type="http://schemas.openxmlformats.org/officeDocument/2006/relationships/tags" Target="../tags/tag35.xml"/><Relationship Id="rId6" Type="http://schemas.openxmlformats.org/officeDocument/2006/relationships/image" Target="../media/image19.png"/><Relationship Id="rId5" Type="http://schemas.openxmlformats.org/officeDocument/2006/relationships/image" Target="../media/image6.jpeg"/><Relationship Id="rId4"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tags" Target="../tags/tag38.xml"/><Relationship Id="rId1" Type="http://schemas.openxmlformats.org/officeDocument/2006/relationships/tags" Target="../tags/tag37.xml"/><Relationship Id="rId6" Type="http://schemas.openxmlformats.org/officeDocument/2006/relationships/image" Target="../media/image22.png"/><Relationship Id="rId5" Type="http://schemas.openxmlformats.org/officeDocument/2006/relationships/image" Target="../media/image6.jpeg"/><Relationship Id="rId4"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tags" Target="../tags/tag40.xml"/><Relationship Id="rId1" Type="http://schemas.openxmlformats.org/officeDocument/2006/relationships/tags" Target="../tags/tag39.xml"/><Relationship Id="rId6" Type="http://schemas.openxmlformats.org/officeDocument/2006/relationships/image" Target="../media/image23.emf"/><Relationship Id="rId5" Type="http://schemas.openxmlformats.org/officeDocument/2006/relationships/image" Target="../media/image6.jpeg"/><Relationship Id="rId4"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tags" Target="../tags/tag42.xml"/><Relationship Id="rId1" Type="http://schemas.openxmlformats.org/officeDocument/2006/relationships/tags" Target="../tags/tag41.xml"/><Relationship Id="rId6" Type="http://schemas.openxmlformats.org/officeDocument/2006/relationships/image" Target="../media/image24.png"/><Relationship Id="rId5" Type="http://schemas.openxmlformats.org/officeDocument/2006/relationships/image" Target="../media/image6.jpeg"/><Relationship Id="rId4"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tags" Target="../tags/tag44.xml"/><Relationship Id="rId1" Type="http://schemas.openxmlformats.org/officeDocument/2006/relationships/tags" Target="../tags/tag43.xml"/><Relationship Id="rId6" Type="http://schemas.openxmlformats.org/officeDocument/2006/relationships/image" Target="../media/image25.png"/><Relationship Id="rId5" Type="http://schemas.openxmlformats.org/officeDocument/2006/relationships/image" Target="../media/image6.jpeg"/><Relationship Id="rId4"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tags" Target="../tags/tag46.xml"/><Relationship Id="rId1" Type="http://schemas.openxmlformats.org/officeDocument/2006/relationships/tags" Target="../tags/tag45.xml"/><Relationship Id="rId6" Type="http://schemas.openxmlformats.org/officeDocument/2006/relationships/image" Target="../media/image26.png"/><Relationship Id="rId5" Type="http://schemas.openxmlformats.org/officeDocument/2006/relationships/image" Target="../media/image6.jpeg"/><Relationship Id="rId4"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tags" Target="../tags/tag48.xml"/><Relationship Id="rId1" Type="http://schemas.openxmlformats.org/officeDocument/2006/relationships/tags" Target="../tags/tag47.xml"/><Relationship Id="rId5" Type="http://schemas.openxmlformats.org/officeDocument/2006/relationships/image" Target="../media/image6.jpeg"/><Relationship Id="rId4"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tags" Target="../tags/tag50.xml"/><Relationship Id="rId1" Type="http://schemas.openxmlformats.org/officeDocument/2006/relationships/tags" Target="../tags/tag49.xml"/><Relationship Id="rId5" Type="http://schemas.openxmlformats.org/officeDocument/2006/relationships/image" Target="../media/image6.jpeg"/><Relationship Id="rId4"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tags" Target="../tags/tag52.xml"/><Relationship Id="rId1" Type="http://schemas.openxmlformats.org/officeDocument/2006/relationships/tags" Target="../tags/tag51.xml"/><Relationship Id="rId5" Type="http://schemas.openxmlformats.org/officeDocument/2006/relationships/image" Target="../media/image6.jpeg"/><Relationship Id="rId4" Type="http://schemas.openxmlformats.org/officeDocument/2006/relationships/notesSlide" Target="../notesSlides/notesSlide3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a:extLst>
              <a:ext uri="{FF2B5EF4-FFF2-40B4-BE49-F238E27FC236}">
                <a16:creationId xmlns="" xmlns:a16="http://schemas.microsoft.com/office/drawing/2014/main" id="{482FCB53-140D-4A69-A2DF-ED6BE90BA52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62839" y="-6659"/>
            <a:ext cx="2229161" cy="1209844"/>
          </a:xfrm>
          <a:prstGeom prst="rect">
            <a:avLst/>
          </a:prstGeom>
        </p:spPr>
      </p:pic>
      <p:sp>
        <p:nvSpPr>
          <p:cNvPr id="2" name="标题 1">
            <a:extLst>
              <a:ext uri="{FF2B5EF4-FFF2-40B4-BE49-F238E27FC236}">
                <a16:creationId xmlns="" xmlns:a16="http://schemas.microsoft.com/office/drawing/2014/main" id="{C94452AC-EE6A-45CE-A1EA-7398C1646458}"/>
              </a:ext>
            </a:extLst>
          </p:cNvPr>
          <p:cNvSpPr>
            <a:spLocks noGrp="1"/>
          </p:cNvSpPr>
          <p:nvPr>
            <p:ph type="ctrTitle"/>
          </p:nvPr>
        </p:nvSpPr>
        <p:spPr>
          <a:xfrm>
            <a:off x="1524000" y="1450301"/>
            <a:ext cx="9144000" cy="1699636"/>
          </a:xfrm>
        </p:spPr>
        <p:txBody>
          <a:bodyPr>
            <a:normAutofit/>
          </a:bodyPr>
          <a:lstStyle/>
          <a:p>
            <a:r>
              <a:rPr lang="zh-CN" altLang="en-US" sz="4800" dirty="0">
                <a:solidFill>
                  <a:schemeClr val="accent5">
                    <a:lumMod val="75000"/>
                  </a:schemeClr>
                </a:solidFill>
                <a:latin typeface="微软雅黑" panose="020B0503020204020204" pitchFamily="34" charset="-122"/>
                <a:ea typeface="微软雅黑" panose="020B0503020204020204" pitchFamily="34" charset="-122"/>
              </a:rPr>
              <a:t>结合</a:t>
            </a:r>
            <a:r>
              <a:rPr lang="en-US" altLang="zh-CN" sz="4800" dirty="0">
                <a:solidFill>
                  <a:schemeClr val="accent5">
                    <a:lumMod val="75000"/>
                  </a:schemeClr>
                </a:solidFill>
                <a:latin typeface="微软雅黑" panose="020B0503020204020204" pitchFamily="34" charset="-122"/>
                <a:ea typeface="微软雅黑" panose="020B0503020204020204" pitchFamily="34" charset="-122"/>
              </a:rPr>
              <a:t>consensus</a:t>
            </a:r>
            <a:r>
              <a:rPr lang="zh-CN" altLang="en-US" sz="4800" dirty="0">
                <a:solidFill>
                  <a:schemeClr val="accent5">
                    <a:lumMod val="75000"/>
                  </a:schemeClr>
                </a:solidFill>
                <a:latin typeface="微软雅黑" panose="020B0503020204020204" pitchFamily="34" charset="-122"/>
                <a:ea typeface="微软雅黑" panose="020B0503020204020204" pitchFamily="34" charset="-122"/>
              </a:rPr>
              <a:t>的多目标重建进化树算法及其并行化</a:t>
            </a:r>
          </a:p>
        </p:txBody>
      </p:sp>
      <p:sp>
        <p:nvSpPr>
          <p:cNvPr id="3" name="副标题 2">
            <a:extLst>
              <a:ext uri="{FF2B5EF4-FFF2-40B4-BE49-F238E27FC236}">
                <a16:creationId xmlns="" xmlns:a16="http://schemas.microsoft.com/office/drawing/2014/main" id="{3DFC29A8-AD15-40C8-B5A5-E18392F4D8C0}"/>
              </a:ext>
            </a:extLst>
          </p:cNvPr>
          <p:cNvSpPr>
            <a:spLocks noGrp="1"/>
          </p:cNvSpPr>
          <p:nvPr>
            <p:ph type="subTitle" idx="1"/>
          </p:nvPr>
        </p:nvSpPr>
        <p:spPr>
          <a:xfrm>
            <a:off x="3613461" y="3814688"/>
            <a:ext cx="4336309" cy="2563370"/>
          </a:xfrm>
        </p:spPr>
        <p:txBody>
          <a:bodyPr>
            <a:normAutofit/>
          </a:bodyPr>
          <a:lstStyle/>
          <a:p>
            <a:pPr algn="l"/>
            <a:r>
              <a:rPr lang="zh-CN" altLang="en-US" sz="2000" dirty="0">
                <a:solidFill>
                  <a:schemeClr val="accent5">
                    <a:lumMod val="75000"/>
                  </a:schemeClr>
                </a:solidFill>
                <a:latin typeface="微软雅黑" panose="020B0503020204020204" pitchFamily="34" charset="-122"/>
                <a:ea typeface="微软雅黑" panose="020B0503020204020204" pitchFamily="34" charset="-122"/>
              </a:rPr>
              <a:t>答  辩  人：       </a:t>
            </a:r>
            <a:r>
              <a:rPr lang="zh-CN" altLang="en-US" sz="2000" dirty="0" smtClean="0">
                <a:solidFill>
                  <a:schemeClr val="accent5">
                    <a:lumMod val="75000"/>
                  </a:schemeClr>
                </a:solidFill>
                <a:latin typeface="微软雅黑" panose="020B0503020204020204" pitchFamily="34" charset="-122"/>
                <a:ea typeface="微软雅黑" panose="020B0503020204020204" pitchFamily="34" charset="-122"/>
              </a:rPr>
              <a:t>张谋钊</a:t>
            </a:r>
            <a:endParaRPr lang="en-US" altLang="zh-CN" sz="2000" dirty="0" smtClean="0">
              <a:solidFill>
                <a:schemeClr val="accent5">
                  <a:lumMod val="75000"/>
                </a:schemeClr>
              </a:solidFill>
              <a:latin typeface="微软雅黑" panose="020B0503020204020204" pitchFamily="34" charset="-122"/>
              <a:ea typeface="微软雅黑" panose="020B0503020204020204" pitchFamily="34" charset="-122"/>
            </a:endParaRPr>
          </a:p>
          <a:p>
            <a:pPr algn="l"/>
            <a:r>
              <a:rPr lang="zh-CN" altLang="en-US" sz="2000" dirty="0" smtClean="0">
                <a:solidFill>
                  <a:schemeClr val="accent5">
                    <a:lumMod val="75000"/>
                  </a:schemeClr>
                </a:solidFill>
                <a:latin typeface="微软雅黑" panose="020B0503020204020204" pitchFamily="34" charset="-122"/>
                <a:ea typeface="微软雅黑" panose="020B0503020204020204" pitchFamily="34" charset="-122"/>
              </a:rPr>
              <a:t>专       </a:t>
            </a:r>
            <a:r>
              <a:rPr lang="zh-CN" altLang="en-US" sz="2000" dirty="0">
                <a:solidFill>
                  <a:schemeClr val="accent5">
                    <a:lumMod val="75000"/>
                  </a:schemeClr>
                </a:solidFill>
                <a:latin typeface="微软雅黑" panose="020B0503020204020204" pitchFamily="34" charset="-122"/>
                <a:ea typeface="微软雅黑" panose="020B0503020204020204" pitchFamily="34" charset="-122"/>
              </a:rPr>
              <a:t>业：  </a:t>
            </a:r>
            <a:r>
              <a:rPr lang="zh-CN" altLang="en-US" sz="2000" dirty="0" smtClean="0">
                <a:solidFill>
                  <a:schemeClr val="accent5">
                    <a:lumMod val="75000"/>
                  </a:schemeClr>
                </a:solidFill>
                <a:latin typeface="微软雅黑" panose="020B0503020204020204" pitchFamily="34" charset="-122"/>
                <a:ea typeface="微软雅黑" panose="020B0503020204020204" pitchFamily="34" charset="-122"/>
              </a:rPr>
              <a:t>  计算机技术</a:t>
            </a:r>
            <a:endParaRPr lang="en-US" altLang="zh-CN" sz="2000" dirty="0">
              <a:solidFill>
                <a:schemeClr val="accent5">
                  <a:lumMod val="75000"/>
                </a:schemeClr>
              </a:solidFill>
              <a:latin typeface="微软雅黑" panose="020B0503020204020204" pitchFamily="34" charset="-122"/>
              <a:ea typeface="微软雅黑" panose="020B0503020204020204" pitchFamily="34" charset="-122"/>
            </a:endParaRPr>
          </a:p>
          <a:p>
            <a:pPr algn="l"/>
            <a:r>
              <a:rPr lang="zh-CN" altLang="en-US" sz="2000" dirty="0">
                <a:solidFill>
                  <a:schemeClr val="accent5">
                    <a:lumMod val="75000"/>
                  </a:schemeClr>
                </a:solidFill>
                <a:latin typeface="微软雅黑" panose="020B0503020204020204" pitchFamily="34" charset="-122"/>
                <a:ea typeface="微软雅黑" panose="020B0503020204020204" pitchFamily="34" charset="-122"/>
              </a:rPr>
              <a:t>学       号</a:t>
            </a:r>
            <a:r>
              <a:rPr lang="zh-CN" altLang="en-US" sz="2000" dirty="0" smtClean="0">
                <a:solidFill>
                  <a:schemeClr val="accent5">
                    <a:lumMod val="75000"/>
                  </a:schemeClr>
                </a:solidFill>
                <a:latin typeface="微软雅黑" panose="020B0503020204020204" pitchFamily="34" charset="-122"/>
                <a:ea typeface="微软雅黑" panose="020B0503020204020204" pitchFamily="34" charset="-122"/>
              </a:rPr>
              <a:t>：</a:t>
            </a:r>
            <a:r>
              <a:rPr lang="en-US" altLang="zh-CN" sz="2000" dirty="0" smtClean="0">
                <a:solidFill>
                  <a:schemeClr val="accent5">
                    <a:lumMod val="75000"/>
                  </a:schemeClr>
                </a:solidFill>
                <a:latin typeface="微软雅黑" panose="020B0503020204020204" pitchFamily="34" charset="-122"/>
                <a:ea typeface="微软雅黑" panose="020B0503020204020204" pitchFamily="34" charset="-122"/>
              </a:rPr>
              <a:t>23020151153990</a:t>
            </a:r>
            <a:endParaRPr lang="en-US" altLang="zh-CN" sz="2000" dirty="0">
              <a:solidFill>
                <a:schemeClr val="accent5">
                  <a:lumMod val="75000"/>
                </a:schemeClr>
              </a:solidFill>
              <a:latin typeface="微软雅黑" panose="020B0503020204020204" pitchFamily="34" charset="-122"/>
              <a:ea typeface="微软雅黑" panose="020B0503020204020204" pitchFamily="34" charset="-122"/>
            </a:endParaRPr>
          </a:p>
          <a:p>
            <a:pPr algn="l"/>
            <a:r>
              <a:rPr lang="zh-CN" altLang="en-US" sz="2000" dirty="0">
                <a:solidFill>
                  <a:schemeClr val="accent5">
                    <a:lumMod val="75000"/>
                  </a:schemeClr>
                </a:solidFill>
                <a:latin typeface="微软雅黑" panose="020B0503020204020204" pitchFamily="34" charset="-122"/>
                <a:ea typeface="微软雅黑" panose="020B0503020204020204" pitchFamily="34" charset="-122"/>
              </a:rPr>
              <a:t>指导老师：   </a:t>
            </a:r>
            <a:r>
              <a:rPr lang="zh-CN" altLang="en-US" sz="2000" dirty="0" smtClean="0">
                <a:solidFill>
                  <a:schemeClr val="accent5">
                    <a:lumMod val="75000"/>
                  </a:schemeClr>
                </a:solidFill>
                <a:latin typeface="微软雅黑" panose="020B0503020204020204" pitchFamily="34" charset="-122"/>
                <a:ea typeface="微软雅黑" panose="020B0503020204020204" pitchFamily="34" charset="-122"/>
              </a:rPr>
              <a:t>闵小平副教授</a:t>
            </a:r>
            <a:endParaRPr lang="en-US" altLang="zh-CN" sz="2000" dirty="0">
              <a:solidFill>
                <a:schemeClr val="accent5">
                  <a:lumMod val="75000"/>
                </a:schemeClr>
              </a:solidFill>
              <a:latin typeface="微软雅黑" panose="020B0503020204020204" pitchFamily="34" charset="-122"/>
              <a:ea typeface="微软雅黑" panose="020B0503020204020204" pitchFamily="34" charset="-122"/>
            </a:endParaRPr>
          </a:p>
          <a:p>
            <a:pPr algn="l"/>
            <a:r>
              <a:rPr lang="zh-CN" altLang="en-US" sz="2000" dirty="0">
                <a:solidFill>
                  <a:schemeClr val="accent5">
                    <a:lumMod val="75000"/>
                  </a:schemeClr>
                </a:solidFill>
                <a:latin typeface="微软雅黑" panose="020B0503020204020204" pitchFamily="34" charset="-122"/>
                <a:ea typeface="微软雅黑" panose="020B0503020204020204" pitchFamily="34" charset="-122"/>
              </a:rPr>
              <a:t>日       期：   </a:t>
            </a:r>
            <a:r>
              <a:rPr lang="en-US" altLang="zh-CN" sz="2000" dirty="0">
                <a:solidFill>
                  <a:schemeClr val="accent5">
                    <a:lumMod val="75000"/>
                  </a:schemeClr>
                </a:solidFill>
                <a:latin typeface="微软雅黑" panose="020B0503020204020204" pitchFamily="34" charset="-122"/>
                <a:ea typeface="微软雅黑" panose="020B0503020204020204" pitchFamily="34" charset="-122"/>
              </a:rPr>
              <a:t>2018 </a:t>
            </a:r>
            <a:r>
              <a:rPr lang="zh-CN" altLang="en-US" sz="2000" dirty="0">
                <a:solidFill>
                  <a:schemeClr val="accent5">
                    <a:lumMod val="75000"/>
                  </a:schemeClr>
                </a:solidFill>
                <a:latin typeface="微软雅黑" panose="020B0503020204020204" pitchFamily="34" charset="-122"/>
                <a:ea typeface="微软雅黑" panose="020B0503020204020204" pitchFamily="34" charset="-122"/>
              </a:rPr>
              <a:t>年 </a:t>
            </a:r>
            <a:r>
              <a:rPr lang="en-US" altLang="zh-CN" sz="2000" dirty="0" smtClean="0">
                <a:solidFill>
                  <a:schemeClr val="accent5">
                    <a:lumMod val="75000"/>
                  </a:schemeClr>
                </a:solidFill>
                <a:latin typeface="微软雅黑" panose="020B0503020204020204" pitchFamily="34" charset="-122"/>
                <a:ea typeface="微软雅黑" panose="020B0503020204020204" pitchFamily="34" charset="-122"/>
              </a:rPr>
              <a:t>5 </a:t>
            </a:r>
            <a:r>
              <a:rPr lang="zh-CN" altLang="en-US" sz="2000" dirty="0">
                <a:solidFill>
                  <a:schemeClr val="accent5">
                    <a:lumMod val="75000"/>
                  </a:schemeClr>
                </a:solidFill>
                <a:latin typeface="微软雅黑" panose="020B0503020204020204" pitchFamily="34" charset="-122"/>
                <a:ea typeface="微软雅黑" panose="020B0503020204020204" pitchFamily="34" charset="-122"/>
              </a:rPr>
              <a:t>月</a:t>
            </a:r>
          </a:p>
        </p:txBody>
      </p:sp>
      <p:pic>
        <p:nvPicPr>
          <p:cNvPr id="7" name="图片 6">
            <a:extLst>
              <a:ext uri="{FF2B5EF4-FFF2-40B4-BE49-F238E27FC236}">
                <a16:creationId xmlns="" xmlns:a16="http://schemas.microsoft.com/office/drawing/2014/main" id="{AB824CAB-1073-44AF-BA6A-3FC203B108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659"/>
            <a:ext cx="2229161" cy="1209844"/>
          </a:xfrm>
          <a:prstGeom prst="rect">
            <a:avLst/>
          </a:prstGeom>
        </p:spPr>
      </p:pic>
      <p:pic>
        <p:nvPicPr>
          <p:cNvPr id="5" name="图片 4">
            <a:extLst>
              <a:ext uri="{FF2B5EF4-FFF2-40B4-BE49-F238E27FC236}">
                <a16:creationId xmlns="" xmlns:a16="http://schemas.microsoft.com/office/drawing/2014/main" id="{0828EB74-4956-44F4-BF7D-64001C45ECB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6223" y="-6659"/>
            <a:ext cx="11433025" cy="1209844"/>
          </a:xfrm>
          <a:prstGeom prst="rect">
            <a:avLst/>
          </a:prstGeom>
        </p:spPr>
      </p:pic>
      <p:pic>
        <p:nvPicPr>
          <p:cNvPr id="10" name="图片 9">
            <a:extLst>
              <a:ext uri="{FF2B5EF4-FFF2-40B4-BE49-F238E27FC236}">
                <a16:creationId xmlns="" xmlns:a16="http://schemas.microsoft.com/office/drawing/2014/main" id="{C517404A-D156-43F8-959B-D5706F3EB79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506345" y="38651"/>
            <a:ext cx="7480094" cy="1209844"/>
          </a:xfrm>
          <a:prstGeom prst="rect">
            <a:avLst/>
          </a:prstGeom>
        </p:spPr>
      </p:pic>
      <p:pic>
        <p:nvPicPr>
          <p:cNvPr id="12" name="图片 11">
            <a:extLst>
              <a:ext uri="{FF2B5EF4-FFF2-40B4-BE49-F238E27FC236}">
                <a16:creationId xmlns="" xmlns:a16="http://schemas.microsoft.com/office/drawing/2014/main" id="{C6685A20-925B-4D0D-9D71-F7CAFE8CBF5B}"/>
              </a:ext>
            </a:extLst>
          </p:cNvPr>
          <p:cNvPicPr>
            <a:picLocks noChangeAspect="1"/>
          </p:cNvPicPr>
          <p:nvPr/>
        </p:nvPicPr>
        <p:blipFill>
          <a:blip r:embed="rId6">
            <a:duotone>
              <a:schemeClr val="accent5">
                <a:shade val="45000"/>
                <a:satMod val="135000"/>
              </a:schemeClr>
              <a:prstClr val="white"/>
            </a:duotone>
            <a:extLst>
              <a:ext uri="{BEBA8EAE-BF5A-486C-A8C5-ECC9F3942E4B}">
                <a14:imgProps xmlns:a14="http://schemas.microsoft.com/office/drawing/2010/main">
                  <a14:imgLayer r:embed="rId7">
                    <a14:imgEffect>
                      <a14:artisticGlowDiffused/>
                    </a14:imgEffect>
                  </a14:imgLayer>
                </a14:imgProps>
              </a:ext>
              <a:ext uri="{28A0092B-C50C-407E-A947-70E740481C1C}">
                <a14:useLocalDpi xmlns:a14="http://schemas.microsoft.com/office/drawing/2010/main" val="0"/>
              </a:ext>
            </a:extLst>
          </a:blip>
          <a:stretch>
            <a:fillRect/>
          </a:stretch>
        </p:blipFill>
        <p:spPr>
          <a:xfrm>
            <a:off x="8817892" y="3814688"/>
            <a:ext cx="1716447" cy="2071180"/>
          </a:xfrm>
          <a:prstGeom prst="rect">
            <a:avLst/>
          </a:prstGeom>
        </p:spPr>
      </p:pic>
      <p:sp>
        <p:nvSpPr>
          <p:cNvPr id="14" name="灯片编号占位符 13">
            <a:extLst>
              <a:ext uri="{FF2B5EF4-FFF2-40B4-BE49-F238E27FC236}">
                <a16:creationId xmlns="" xmlns:a16="http://schemas.microsoft.com/office/drawing/2014/main" id="{ED616756-7E0E-4912-956F-9FCA916EC50E}"/>
              </a:ext>
            </a:extLst>
          </p:cNvPr>
          <p:cNvSpPr>
            <a:spLocks noGrp="1"/>
          </p:cNvSpPr>
          <p:nvPr>
            <p:ph type="sldNum" sz="quarter" idx="12"/>
          </p:nvPr>
        </p:nvSpPr>
        <p:spPr/>
        <p:txBody>
          <a:bodyPr/>
          <a:lstStyle/>
          <a:p>
            <a:fld id="{BA35A2BD-DA9A-4558-A7DA-8FC846A55BE5}" type="slidenum">
              <a:rPr lang="zh-CN" altLang="en-US" smtClean="0"/>
              <a:t>1</a:t>
            </a:fld>
            <a:endParaRPr lang="zh-CN" altLang="en-US"/>
          </a:p>
        </p:txBody>
      </p:sp>
    </p:spTree>
    <p:extLst>
      <p:ext uri="{BB962C8B-B14F-4D97-AF65-F5344CB8AC3E}">
        <p14:creationId xmlns:p14="http://schemas.microsoft.com/office/powerpoint/2010/main" val="38024430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矩形 18"/>
          <p:cNvSpPr/>
          <p:nvPr/>
        </p:nvSpPr>
        <p:spPr>
          <a:xfrm>
            <a:off x="6843081" y="1092231"/>
            <a:ext cx="562975" cy="537519"/>
          </a:xfrm>
          <a:prstGeom prst="rect">
            <a:avLst/>
          </a:prstGeom>
          <a:effectLst/>
        </p:spPr>
        <p:txBody>
          <a:bodyPr wrap="none">
            <a:spAutoFit/>
          </a:bodyPr>
          <a:lstStyle/>
          <a:p>
            <a:pPr algn="r" fontAlgn="base">
              <a:lnSpc>
                <a:spcPct val="120000"/>
              </a:lnSpc>
              <a:spcBef>
                <a:spcPct val="0"/>
              </a:spcBef>
              <a:spcAft>
                <a:spcPct val="0"/>
              </a:spcAft>
            </a:pPr>
            <a:r>
              <a:rPr lang="en-US" altLang="zh-CN" sz="2655" dirty="0" smtClean="0">
                <a:solidFill>
                  <a:srgbClr val="003366"/>
                </a:solidFill>
                <a:sym typeface="Arial" panose="020B0604020202020204" pitchFamily="34" charset="0"/>
              </a:rPr>
              <a:t>01</a:t>
            </a:r>
            <a:endParaRPr lang="en-US" altLang="zh-CN" sz="2655" dirty="0">
              <a:solidFill>
                <a:srgbClr val="003366"/>
              </a:solidFill>
              <a:sym typeface="Arial" panose="020B0604020202020204" pitchFamily="34" charset="0"/>
            </a:endParaRPr>
          </a:p>
        </p:txBody>
      </p:sp>
      <p:sp>
        <p:nvSpPr>
          <p:cNvPr id="20" name="矩形 19"/>
          <p:cNvSpPr/>
          <p:nvPr/>
        </p:nvSpPr>
        <p:spPr>
          <a:xfrm>
            <a:off x="6847015" y="1110379"/>
            <a:ext cx="526261" cy="501225"/>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707">
              <a:solidFill>
                <a:srgbClr val="003366"/>
              </a:solidFill>
              <a:sym typeface="Arial" panose="020B0604020202020204" pitchFamily="34" charset="0"/>
            </a:endParaRPr>
          </a:p>
        </p:txBody>
      </p:sp>
      <p:sp>
        <p:nvSpPr>
          <p:cNvPr id="21" name="矩形 20"/>
          <p:cNvSpPr/>
          <p:nvPr/>
        </p:nvSpPr>
        <p:spPr>
          <a:xfrm>
            <a:off x="6843080" y="1996381"/>
            <a:ext cx="562975" cy="537519"/>
          </a:xfrm>
          <a:prstGeom prst="rect">
            <a:avLst/>
          </a:prstGeom>
          <a:effectLst/>
        </p:spPr>
        <p:txBody>
          <a:bodyPr wrap="none">
            <a:spAutoFit/>
          </a:bodyPr>
          <a:lstStyle/>
          <a:p>
            <a:pPr algn="r" fontAlgn="base">
              <a:lnSpc>
                <a:spcPct val="120000"/>
              </a:lnSpc>
              <a:spcBef>
                <a:spcPct val="0"/>
              </a:spcBef>
              <a:spcAft>
                <a:spcPct val="0"/>
              </a:spcAft>
            </a:pPr>
            <a:r>
              <a:rPr lang="en-US" altLang="zh-CN" sz="2655" dirty="0" smtClean="0">
                <a:solidFill>
                  <a:srgbClr val="003366"/>
                </a:solidFill>
                <a:sym typeface="Arial" panose="020B0604020202020204" pitchFamily="34" charset="0"/>
              </a:rPr>
              <a:t>02</a:t>
            </a:r>
            <a:endParaRPr lang="en-US" altLang="zh-CN" sz="2655" dirty="0">
              <a:solidFill>
                <a:srgbClr val="003366"/>
              </a:solidFill>
              <a:sym typeface="Arial" panose="020B0604020202020204" pitchFamily="34" charset="0"/>
            </a:endParaRPr>
          </a:p>
        </p:txBody>
      </p:sp>
      <p:sp>
        <p:nvSpPr>
          <p:cNvPr id="33" name="矩形 32"/>
          <p:cNvSpPr/>
          <p:nvPr/>
        </p:nvSpPr>
        <p:spPr>
          <a:xfrm>
            <a:off x="6847015" y="2013490"/>
            <a:ext cx="526261" cy="501225"/>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707">
              <a:solidFill>
                <a:srgbClr val="003366"/>
              </a:solidFill>
              <a:sym typeface="Arial" panose="020B0604020202020204" pitchFamily="34" charset="0"/>
            </a:endParaRPr>
          </a:p>
        </p:txBody>
      </p:sp>
      <p:sp>
        <p:nvSpPr>
          <p:cNvPr id="34" name="矩形 33"/>
          <p:cNvSpPr/>
          <p:nvPr/>
        </p:nvSpPr>
        <p:spPr>
          <a:xfrm>
            <a:off x="6843081" y="2899411"/>
            <a:ext cx="562975" cy="537519"/>
          </a:xfrm>
          <a:prstGeom prst="rect">
            <a:avLst/>
          </a:prstGeom>
          <a:effectLst/>
        </p:spPr>
        <p:txBody>
          <a:bodyPr wrap="none">
            <a:spAutoFit/>
          </a:bodyPr>
          <a:lstStyle/>
          <a:p>
            <a:pPr fontAlgn="base">
              <a:lnSpc>
                <a:spcPct val="120000"/>
              </a:lnSpc>
              <a:spcBef>
                <a:spcPct val="0"/>
              </a:spcBef>
              <a:spcAft>
                <a:spcPct val="0"/>
              </a:spcAft>
            </a:pPr>
            <a:r>
              <a:rPr lang="en-US" altLang="zh-CN" sz="2655" dirty="0" smtClean="0">
                <a:solidFill>
                  <a:srgbClr val="003366"/>
                </a:solidFill>
                <a:sym typeface="Arial" panose="020B0604020202020204" pitchFamily="34" charset="0"/>
              </a:rPr>
              <a:t>03</a:t>
            </a:r>
            <a:endParaRPr lang="en-US" altLang="zh-CN" sz="2655" dirty="0">
              <a:solidFill>
                <a:srgbClr val="003366"/>
              </a:solidFill>
              <a:sym typeface="Arial" panose="020B0604020202020204" pitchFamily="34" charset="0"/>
            </a:endParaRPr>
          </a:p>
        </p:txBody>
      </p:sp>
      <p:sp>
        <p:nvSpPr>
          <p:cNvPr id="35" name="矩形 34"/>
          <p:cNvSpPr/>
          <p:nvPr/>
        </p:nvSpPr>
        <p:spPr>
          <a:xfrm>
            <a:off x="6847015" y="2916601"/>
            <a:ext cx="526261" cy="501225"/>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707">
              <a:solidFill>
                <a:srgbClr val="003366"/>
              </a:solidFill>
              <a:sym typeface="Arial" panose="020B0604020202020204" pitchFamily="34" charset="0"/>
            </a:endParaRPr>
          </a:p>
        </p:txBody>
      </p:sp>
      <p:sp>
        <p:nvSpPr>
          <p:cNvPr id="36" name="矩形 35"/>
          <p:cNvSpPr/>
          <p:nvPr/>
        </p:nvSpPr>
        <p:spPr>
          <a:xfrm>
            <a:off x="6843081" y="3838646"/>
            <a:ext cx="562975" cy="537519"/>
          </a:xfrm>
          <a:prstGeom prst="rect">
            <a:avLst/>
          </a:prstGeom>
          <a:effectLst/>
        </p:spPr>
        <p:txBody>
          <a:bodyPr wrap="none">
            <a:spAutoFit/>
          </a:bodyPr>
          <a:lstStyle/>
          <a:p>
            <a:pPr fontAlgn="base">
              <a:lnSpc>
                <a:spcPct val="120000"/>
              </a:lnSpc>
              <a:spcBef>
                <a:spcPct val="0"/>
              </a:spcBef>
              <a:spcAft>
                <a:spcPct val="0"/>
              </a:spcAft>
            </a:pPr>
            <a:r>
              <a:rPr lang="en-US" altLang="zh-CN" sz="2655" dirty="0" smtClean="0">
                <a:solidFill>
                  <a:srgbClr val="003366"/>
                </a:solidFill>
                <a:sym typeface="Arial" panose="020B0604020202020204" pitchFamily="34" charset="0"/>
              </a:rPr>
              <a:t>04</a:t>
            </a:r>
            <a:endParaRPr lang="en-US" altLang="zh-CN" sz="2655" dirty="0">
              <a:solidFill>
                <a:srgbClr val="003366"/>
              </a:solidFill>
              <a:sym typeface="Arial" panose="020B0604020202020204" pitchFamily="34" charset="0"/>
            </a:endParaRPr>
          </a:p>
        </p:txBody>
      </p:sp>
      <p:sp>
        <p:nvSpPr>
          <p:cNvPr id="37" name="矩形 36"/>
          <p:cNvSpPr/>
          <p:nvPr/>
        </p:nvSpPr>
        <p:spPr>
          <a:xfrm>
            <a:off x="6847015" y="3855837"/>
            <a:ext cx="526261" cy="501225"/>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707">
              <a:solidFill>
                <a:srgbClr val="003366"/>
              </a:solidFill>
              <a:sym typeface="Arial" panose="020B0604020202020204" pitchFamily="34" charset="0"/>
            </a:endParaRPr>
          </a:p>
        </p:txBody>
      </p:sp>
      <p:sp>
        <p:nvSpPr>
          <p:cNvPr id="38" name="TextBox 148"/>
          <p:cNvSpPr txBox="1"/>
          <p:nvPr/>
        </p:nvSpPr>
        <p:spPr>
          <a:xfrm>
            <a:off x="2204368" y="1770809"/>
            <a:ext cx="2347634" cy="1247777"/>
          </a:xfrm>
          <a:prstGeom prst="rect">
            <a:avLst/>
          </a:prstGeom>
          <a:noFill/>
        </p:spPr>
        <p:txBody>
          <a:bodyPr vert="horz" wrap="square" rtlCol="0">
            <a:spAutoFit/>
          </a:bodyPr>
          <a:lstStyle/>
          <a:p>
            <a:pPr fontAlgn="base">
              <a:lnSpc>
                <a:spcPct val="120000"/>
              </a:lnSpc>
              <a:spcBef>
                <a:spcPct val="0"/>
              </a:spcBef>
              <a:spcAft>
                <a:spcPct val="0"/>
              </a:spcAft>
            </a:pPr>
            <a:r>
              <a:rPr lang="zh-CN" altLang="en-US" sz="6257" b="1" cap="all" spc="284" dirty="0">
                <a:solidFill>
                  <a:srgbClr val="003366"/>
                </a:solidFill>
                <a:cs typeface="+mn-ea"/>
                <a:sym typeface="Arial" panose="020B0604020202020204" pitchFamily="34" charset="0"/>
              </a:rPr>
              <a:t>目录</a:t>
            </a:r>
            <a:endParaRPr lang="en-US" altLang="zh-CN" sz="6257" b="1" cap="all" spc="284" dirty="0">
              <a:solidFill>
                <a:srgbClr val="003366"/>
              </a:solidFill>
              <a:cs typeface="+mn-ea"/>
              <a:sym typeface="Arial" panose="020B0604020202020204" pitchFamily="34" charset="0"/>
            </a:endParaRPr>
          </a:p>
        </p:txBody>
      </p:sp>
      <p:sp>
        <p:nvSpPr>
          <p:cNvPr id="15" name="TextBox 148"/>
          <p:cNvSpPr txBox="1"/>
          <p:nvPr/>
        </p:nvSpPr>
        <p:spPr>
          <a:xfrm>
            <a:off x="2204368" y="2783583"/>
            <a:ext cx="3173334" cy="862800"/>
          </a:xfrm>
          <a:prstGeom prst="rect">
            <a:avLst/>
          </a:prstGeom>
          <a:noFill/>
        </p:spPr>
        <p:txBody>
          <a:bodyPr vert="horz" wrap="square" rtlCol="0">
            <a:spAutoFit/>
          </a:bodyPr>
          <a:lstStyle/>
          <a:p>
            <a:pPr fontAlgn="base">
              <a:lnSpc>
                <a:spcPct val="120000"/>
              </a:lnSpc>
              <a:spcBef>
                <a:spcPct val="0"/>
              </a:spcBef>
              <a:spcAft>
                <a:spcPct val="0"/>
              </a:spcAft>
            </a:pPr>
            <a:r>
              <a:rPr lang="en-US" altLang="zh-CN" sz="4172" b="1" dirty="0">
                <a:solidFill>
                  <a:srgbClr val="003366"/>
                </a:solidFill>
                <a:cs typeface="+mn-ea"/>
                <a:sym typeface="Arial" panose="020B0604020202020204" pitchFamily="34" charset="0"/>
              </a:rPr>
              <a:t>CONTENTS</a:t>
            </a:r>
          </a:p>
        </p:txBody>
      </p:sp>
      <p:sp>
        <p:nvSpPr>
          <p:cNvPr id="16" name="Freeform 6"/>
          <p:cNvSpPr>
            <a:spLocks/>
          </p:cNvSpPr>
          <p:nvPr/>
        </p:nvSpPr>
        <p:spPr bwMode="auto">
          <a:xfrm>
            <a:off x="335" y="5118207"/>
            <a:ext cx="12191331" cy="1739604"/>
          </a:xfrm>
          <a:custGeom>
            <a:avLst/>
            <a:gdLst>
              <a:gd name="T0" fmla="*/ 1115 w 5702"/>
              <a:gd name="T1" fmla="*/ 0 h 1219"/>
              <a:gd name="T2" fmla="*/ 1277 w 5702"/>
              <a:gd name="T3" fmla="*/ 0 h 1219"/>
              <a:gd name="T4" fmla="*/ 1428 w 5702"/>
              <a:gd name="T5" fmla="*/ 2 h 1219"/>
              <a:gd name="T6" fmla="*/ 1569 w 5702"/>
              <a:gd name="T7" fmla="*/ 2 h 1219"/>
              <a:gd name="T8" fmla="*/ 1698 w 5702"/>
              <a:gd name="T9" fmla="*/ 4 h 1219"/>
              <a:gd name="T10" fmla="*/ 1816 w 5702"/>
              <a:gd name="T11" fmla="*/ 6 h 1219"/>
              <a:gd name="T12" fmla="*/ 1922 w 5702"/>
              <a:gd name="T13" fmla="*/ 7 h 1219"/>
              <a:gd name="T14" fmla="*/ 2018 w 5702"/>
              <a:gd name="T15" fmla="*/ 11 h 1219"/>
              <a:gd name="T16" fmla="*/ 2102 w 5702"/>
              <a:gd name="T17" fmla="*/ 14 h 1219"/>
              <a:gd name="T18" fmla="*/ 2201 w 5702"/>
              <a:gd name="T19" fmla="*/ 20 h 1219"/>
              <a:gd name="T20" fmla="*/ 2293 w 5702"/>
              <a:gd name="T21" fmla="*/ 32 h 1219"/>
              <a:gd name="T22" fmla="*/ 2375 w 5702"/>
              <a:gd name="T23" fmla="*/ 46 h 1219"/>
              <a:gd name="T24" fmla="*/ 2452 w 5702"/>
              <a:gd name="T25" fmla="*/ 63 h 1219"/>
              <a:gd name="T26" fmla="*/ 2518 w 5702"/>
              <a:gd name="T27" fmla="*/ 84 h 1219"/>
              <a:gd name="T28" fmla="*/ 2579 w 5702"/>
              <a:gd name="T29" fmla="*/ 107 h 1219"/>
              <a:gd name="T30" fmla="*/ 2633 w 5702"/>
              <a:gd name="T31" fmla="*/ 131 h 1219"/>
              <a:gd name="T32" fmla="*/ 2680 w 5702"/>
              <a:gd name="T33" fmla="*/ 157 h 1219"/>
              <a:gd name="T34" fmla="*/ 2722 w 5702"/>
              <a:gd name="T35" fmla="*/ 185 h 1219"/>
              <a:gd name="T36" fmla="*/ 2756 w 5702"/>
              <a:gd name="T37" fmla="*/ 213 h 1219"/>
              <a:gd name="T38" fmla="*/ 2788 w 5702"/>
              <a:gd name="T39" fmla="*/ 241 h 1219"/>
              <a:gd name="T40" fmla="*/ 2812 w 5702"/>
              <a:gd name="T41" fmla="*/ 269 h 1219"/>
              <a:gd name="T42" fmla="*/ 2835 w 5702"/>
              <a:gd name="T43" fmla="*/ 295 h 1219"/>
              <a:gd name="T44" fmla="*/ 2852 w 5702"/>
              <a:gd name="T45" fmla="*/ 319 h 1219"/>
              <a:gd name="T46" fmla="*/ 2868 w 5702"/>
              <a:gd name="T47" fmla="*/ 295 h 1219"/>
              <a:gd name="T48" fmla="*/ 2891 w 5702"/>
              <a:gd name="T49" fmla="*/ 269 h 1219"/>
              <a:gd name="T50" fmla="*/ 2915 w 5702"/>
              <a:gd name="T51" fmla="*/ 241 h 1219"/>
              <a:gd name="T52" fmla="*/ 2946 w 5702"/>
              <a:gd name="T53" fmla="*/ 213 h 1219"/>
              <a:gd name="T54" fmla="*/ 2981 w 5702"/>
              <a:gd name="T55" fmla="*/ 185 h 1219"/>
              <a:gd name="T56" fmla="*/ 3023 w 5702"/>
              <a:gd name="T57" fmla="*/ 157 h 1219"/>
              <a:gd name="T58" fmla="*/ 3070 w 5702"/>
              <a:gd name="T59" fmla="*/ 131 h 1219"/>
              <a:gd name="T60" fmla="*/ 3124 w 5702"/>
              <a:gd name="T61" fmla="*/ 107 h 1219"/>
              <a:gd name="T62" fmla="*/ 3185 w 5702"/>
              <a:gd name="T63" fmla="*/ 84 h 1219"/>
              <a:gd name="T64" fmla="*/ 3253 w 5702"/>
              <a:gd name="T65" fmla="*/ 63 h 1219"/>
              <a:gd name="T66" fmla="*/ 3328 w 5702"/>
              <a:gd name="T67" fmla="*/ 46 h 1219"/>
              <a:gd name="T68" fmla="*/ 3409 w 5702"/>
              <a:gd name="T69" fmla="*/ 32 h 1219"/>
              <a:gd name="T70" fmla="*/ 3502 w 5702"/>
              <a:gd name="T71" fmla="*/ 20 h 1219"/>
              <a:gd name="T72" fmla="*/ 3601 w 5702"/>
              <a:gd name="T73" fmla="*/ 14 h 1219"/>
              <a:gd name="T74" fmla="*/ 3684 w 5702"/>
              <a:gd name="T75" fmla="*/ 11 h 1219"/>
              <a:gd name="T76" fmla="*/ 3780 w 5702"/>
              <a:gd name="T77" fmla="*/ 7 h 1219"/>
              <a:gd name="T78" fmla="*/ 3886 w 5702"/>
              <a:gd name="T79" fmla="*/ 6 h 1219"/>
              <a:gd name="T80" fmla="*/ 4005 w 5702"/>
              <a:gd name="T81" fmla="*/ 4 h 1219"/>
              <a:gd name="T82" fmla="*/ 4134 w 5702"/>
              <a:gd name="T83" fmla="*/ 2 h 1219"/>
              <a:gd name="T84" fmla="*/ 4275 w 5702"/>
              <a:gd name="T85" fmla="*/ 2 h 1219"/>
              <a:gd name="T86" fmla="*/ 4426 w 5702"/>
              <a:gd name="T87" fmla="*/ 0 h 1219"/>
              <a:gd name="T88" fmla="*/ 4588 w 5702"/>
              <a:gd name="T89" fmla="*/ 0 h 1219"/>
              <a:gd name="T90" fmla="*/ 4799 w 5702"/>
              <a:gd name="T91" fmla="*/ 0 h 1219"/>
              <a:gd name="T92" fmla="*/ 4999 w 5702"/>
              <a:gd name="T93" fmla="*/ 2 h 1219"/>
              <a:gd name="T94" fmla="*/ 5189 w 5702"/>
              <a:gd name="T95" fmla="*/ 4 h 1219"/>
              <a:gd name="T96" fmla="*/ 5368 w 5702"/>
              <a:gd name="T97" fmla="*/ 6 h 1219"/>
              <a:gd name="T98" fmla="*/ 5541 w 5702"/>
              <a:gd name="T99" fmla="*/ 7 h 1219"/>
              <a:gd name="T100" fmla="*/ 5702 w 5702"/>
              <a:gd name="T101" fmla="*/ 9 h 1219"/>
              <a:gd name="T102" fmla="*/ 5702 w 5702"/>
              <a:gd name="T103" fmla="*/ 1219 h 1219"/>
              <a:gd name="T104" fmla="*/ 0 w 5702"/>
              <a:gd name="T105" fmla="*/ 1219 h 1219"/>
              <a:gd name="T106" fmla="*/ 0 w 5702"/>
              <a:gd name="T107" fmla="*/ 9 h 1219"/>
              <a:gd name="T108" fmla="*/ 164 w 5702"/>
              <a:gd name="T109" fmla="*/ 7 h 1219"/>
              <a:gd name="T110" fmla="*/ 335 w 5702"/>
              <a:gd name="T111" fmla="*/ 6 h 1219"/>
              <a:gd name="T112" fmla="*/ 514 w 5702"/>
              <a:gd name="T113" fmla="*/ 4 h 1219"/>
              <a:gd name="T114" fmla="*/ 704 w 5702"/>
              <a:gd name="T115" fmla="*/ 2 h 1219"/>
              <a:gd name="T116" fmla="*/ 904 w 5702"/>
              <a:gd name="T117" fmla="*/ 0 h 1219"/>
              <a:gd name="T118" fmla="*/ 1115 w 5702"/>
              <a:gd name="T119" fmla="*/ 0 h 1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702" h="1219">
                <a:moveTo>
                  <a:pt x="1115" y="0"/>
                </a:moveTo>
                <a:lnTo>
                  <a:pt x="1277" y="0"/>
                </a:lnTo>
                <a:lnTo>
                  <a:pt x="1428" y="2"/>
                </a:lnTo>
                <a:lnTo>
                  <a:pt x="1569" y="2"/>
                </a:lnTo>
                <a:lnTo>
                  <a:pt x="1698" y="4"/>
                </a:lnTo>
                <a:lnTo>
                  <a:pt x="1816" y="6"/>
                </a:lnTo>
                <a:lnTo>
                  <a:pt x="1922" y="7"/>
                </a:lnTo>
                <a:lnTo>
                  <a:pt x="2018" y="11"/>
                </a:lnTo>
                <a:lnTo>
                  <a:pt x="2102" y="14"/>
                </a:lnTo>
                <a:lnTo>
                  <a:pt x="2201" y="20"/>
                </a:lnTo>
                <a:lnTo>
                  <a:pt x="2293" y="32"/>
                </a:lnTo>
                <a:lnTo>
                  <a:pt x="2375" y="46"/>
                </a:lnTo>
                <a:lnTo>
                  <a:pt x="2452" y="63"/>
                </a:lnTo>
                <a:lnTo>
                  <a:pt x="2518" y="84"/>
                </a:lnTo>
                <a:lnTo>
                  <a:pt x="2579" y="107"/>
                </a:lnTo>
                <a:lnTo>
                  <a:pt x="2633" y="131"/>
                </a:lnTo>
                <a:lnTo>
                  <a:pt x="2680" y="157"/>
                </a:lnTo>
                <a:lnTo>
                  <a:pt x="2722" y="185"/>
                </a:lnTo>
                <a:lnTo>
                  <a:pt x="2756" y="213"/>
                </a:lnTo>
                <a:lnTo>
                  <a:pt x="2788" y="241"/>
                </a:lnTo>
                <a:lnTo>
                  <a:pt x="2812" y="269"/>
                </a:lnTo>
                <a:lnTo>
                  <a:pt x="2835" y="295"/>
                </a:lnTo>
                <a:lnTo>
                  <a:pt x="2852" y="319"/>
                </a:lnTo>
                <a:lnTo>
                  <a:pt x="2868" y="295"/>
                </a:lnTo>
                <a:lnTo>
                  <a:pt x="2891" y="269"/>
                </a:lnTo>
                <a:lnTo>
                  <a:pt x="2915" y="241"/>
                </a:lnTo>
                <a:lnTo>
                  <a:pt x="2946" y="213"/>
                </a:lnTo>
                <a:lnTo>
                  <a:pt x="2981" y="185"/>
                </a:lnTo>
                <a:lnTo>
                  <a:pt x="3023" y="157"/>
                </a:lnTo>
                <a:lnTo>
                  <a:pt x="3070" y="131"/>
                </a:lnTo>
                <a:lnTo>
                  <a:pt x="3124" y="107"/>
                </a:lnTo>
                <a:lnTo>
                  <a:pt x="3185" y="84"/>
                </a:lnTo>
                <a:lnTo>
                  <a:pt x="3253" y="63"/>
                </a:lnTo>
                <a:lnTo>
                  <a:pt x="3328" y="46"/>
                </a:lnTo>
                <a:lnTo>
                  <a:pt x="3409" y="32"/>
                </a:lnTo>
                <a:lnTo>
                  <a:pt x="3502" y="20"/>
                </a:lnTo>
                <a:lnTo>
                  <a:pt x="3601" y="14"/>
                </a:lnTo>
                <a:lnTo>
                  <a:pt x="3684" y="11"/>
                </a:lnTo>
                <a:lnTo>
                  <a:pt x="3780" y="7"/>
                </a:lnTo>
                <a:lnTo>
                  <a:pt x="3886" y="6"/>
                </a:lnTo>
                <a:lnTo>
                  <a:pt x="4005" y="4"/>
                </a:lnTo>
                <a:lnTo>
                  <a:pt x="4134" y="2"/>
                </a:lnTo>
                <a:lnTo>
                  <a:pt x="4275" y="2"/>
                </a:lnTo>
                <a:lnTo>
                  <a:pt x="4426" y="0"/>
                </a:lnTo>
                <a:lnTo>
                  <a:pt x="4588" y="0"/>
                </a:lnTo>
                <a:lnTo>
                  <a:pt x="4799" y="0"/>
                </a:lnTo>
                <a:lnTo>
                  <a:pt x="4999" y="2"/>
                </a:lnTo>
                <a:lnTo>
                  <a:pt x="5189" y="4"/>
                </a:lnTo>
                <a:lnTo>
                  <a:pt x="5368" y="6"/>
                </a:lnTo>
                <a:lnTo>
                  <a:pt x="5541" y="7"/>
                </a:lnTo>
                <a:lnTo>
                  <a:pt x="5702" y="9"/>
                </a:lnTo>
                <a:lnTo>
                  <a:pt x="5702" y="1219"/>
                </a:lnTo>
                <a:lnTo>
                  <a:pt x="0" y="1219"/>
                </a:lnTo>
                <a:lnTo>
                  <a:pt x="0" y="9"/>
                </a:lnTo>
                <a:lnTo>
                  <a:pt x="164" y="7"/>
                </a:lnTo>
                <a:lnTo>
                  <a:pt x="335" y="6"/>
                </a:lnTo>
                <a:lnTo>
                  <a:pt x="514" y="4"/>
                </a:lnTo>
                <a:lnTo>
                  <a:pt x="704" y="2"/>
                </a:lnTo>
                <a:lnTo>
                  <a:pt x="904" y="0"/>
                </a:lnTo>
                <a:lnTo>
                  <a:pt x="1115" y="0"/>
                </a:lnTo>
                <a:close/>
              </a:path>
            </a:pathLst>
          </a:custGeom>
          <a:solidFill>
            <a:schemeClr val="accent1"/>
          </a:solidFill>
          <a:ln w="0">
            <a:noFill/>
            <a:prstDash val="solid"/>
            <a:round/>
            <a:headEnd/>
            <a:tailEnd/>
          </a:ln>
        </p:spPr>
        <p:txBody>
          <a:bodyPr vert="horz" wrap="square" lIns="121913" tIns="60956" rIns="121913" bIns="60956" numCol="1" anchor="t" anchorCtr="0" compatLnSpc="1">
            <a:prstTxWarp prst="textNoShape">
              <a:avLst/>
            </a:prstTxWarp>
          </a:bodyPr>
          <a:lstStyle/>
          <a:p>
            <a:pPr fontAlgn="base">
              <a:spcBef>
                <a:spcPct val="0"/>
              </a:spcBef>
              <a:spcAft>
                <a:spcPct val="0"/>
              </a:spcAft>
            </a:pPr>
            <a:endParaRPr lang="zh-CN" altLang="en-US" sz="1707">
              <a:solidFill>
                <a:srgbClr val="000000"/>
              </a:solidFill>
              <a:latin typeface="Calibri" panose="020F0502020204030204" pitchFamily="34" charset="0"/>
              <a:ea typeface="宋体" panose="02010600030101010101" pitchFamily="2" charset="-122"/>
            </a:endParaRPr>
          </a:p>
        </p:txBody>
      </p:sp>
      <p:sp>
        <p:nvSpPr>
          <p:cNvPr id="18" name="Freeform 7"/>
          <p:cNvSpPr>
            <a:spLocks/>
          </p:cNvSpPr>
          <p:nvPr/>
        </p:nvSpPr>
        <p:spPr bwMode="auto">
          <a:xfrm>
            <a:off x="335" y="4862760"/>
            <a:ext cx="12191331" cy="562268"/>
          </a:xfrm>
          <a:custGeom>
            <a:avLst/>
            <a:gdLst>
              <a:gd name="T0" fmla="*/ 1184 w 5702"/>
              <a:gd name="T1" fmla="*/ 0 h 394"/>
              <a:gd name="T2" fmla="*/ 1492 w 5702"/>
              <a:gd name="T3" fmla="*/ 2 h 394"/>
              <a:gd name="T4" fmla="*/ 1754 w 5702"/>
              <a:gd name="T5" fmla="*/ 5 h 394"/>
              <a:gd name="T6" fmla="*/ 1968 w 5702"/>
              <a:gd name="T7" fmla="*/ 11 h 394"/>
              <a:gd name="T8" fmla="*/ 2156 w 5702"/>
              <a:gd name="T9" fmla="*/ 19 h 394"/>
              <a:gd name="T10" fmla="*/ 2333 w 5702"/>
              <a:gd name="T11" fmla="*/ 42 h 394"/>
              <a:gd name="T12" fmla="*/ 2480 w 5702"/>
              <a:gd name="T13" fmla="*/ 78 h 394"/>
              <a:gd name="T14" fmla="*/ 2598 w 5702"/>
              <a:gd name="T15" fmla="*/ 122 h 394"/>
              <a:gd name="T16" fmla="*/ 2690 w 5702"/>
              <a:gd name="T17" fmla="*/ 172 h 394"/>
              <a:gd name="T18" fmla="*/ 2763 w 5702"/>
              <a:gd name="T19" fmla="*/ 225 h 394"/>
              <a:gd name="T20" fmla="*/ 2816 w 5702"/>
              <a:gd name="T21" fmla="*/ 277 h 394"/>
              <a:gd name="T22" fmla="*/ 2852 w 5702"/>
              <a:gd name="T23" fmla="*/ 326 h 394"/>
              <a:gd name="T24" fmla="*/ 2887 w 5702"/>
              <a:gd name="T25" fmla="*/ 277 h 394"/>
              <a:gd name="T26" fmla="*/ 2939 w 5702"/>
              <a:gd name="T27" fmla="*/ 225 h 394"/>
              <a:gd name="T28" fmla="*/ 3012 w 5702"/>
              <a:gd name="T29" fmla="*/ 172 h 394"/>
              <a:gd name="T30" fmla="*/ 3105 w 5702"/>
              <a:gd name="T31" fmla="*/ 122 h 394"/>
              <a:gd name="T32" fmla="*/ 3223 w 5702"/>
              <a:gd name="T33" fmla="*/ 78 h 394"/>
              <a:gd name="T34" fmla="*/ 3369 w 5702"/>
              <a:gd name="T35" fmla="*/ 42 h 394"/>
              <a:gd name="T36" fmla="*/ 3547 w 5702"/>
              <a:gd name="T37" fmla="*/ 19 h 394"/>
              <a:gd name="T38" fmla="*/ 3735 w 5702"/>
              <a:gd name="T39" fmla="*/ 11 h 394"/>
              <a:gd name="T40" fmla="*/ 3949 w 5702"/>
              <a:gd name="T41" fmla="*/ 5 h 394"/>
              <a:gd name="T42" fmla="*/ 4210 w 5702"/>
              <a:gd name="T43" fmla="*/ 2 h 394"/>
              <a:gd name="T44" fmla="*/ 4519 w 5702"/>
              <a:gd name="T45" fmla="*/ 0 h 394"/>
              <a:gd name="T46" fmla="*/ 4907 w 5702"/>
              <a:gd name="T47" fmla="*/ 0 h 394"/>
              <a:gd name="T48" fmla="*/ 5318 w 5702"/>
              <a:gd name="T49" fmla="*/ 2 h 394"/>
              <a:gd name="T50" fmla="*/ 5702 w 5702"/>
              <a:gd name="T51" fmla="*/ 5 h 394"/>
              <a:gd name="T52" fmla="*/ 5513 w 5702"/>
              <a:gd name="T53" fmla="*/ 72 h 394"/>
              <a:gd name="T54" fmla="*/ 5116 w 5702"/>
              <a:gd name="T55" fmla="*/ 70 h 394"/>
              <a:gd name="T56" fmla="*/ 4689 w 5702"/>
              <a:gd name="T57" fmla="*/ 68 h 394"/>
              <a:gd name="T58" fmla="*/ 4358 w 5702"/>
              <a:gd name="T59" fmla="*/ 70 h 394"/>
              <a:gd name="T60" fmla="*/ 4073 w 5702"/>
              <a:gd name="T61" fmla="*/ 72 h 394"/>
              <a:gd name="T62" fmla="*/ 3836 w 5702"/>
              <a:gd name="T63" fmla="*/ 75 h 394"/>
              <a:gd name="T64" fmla="*/ 3648 w 5702"/>
              <a:gd name="T65" fmla="*/ 80 h 394"/>
              <a:gd name="T66" fmla="*/ 3455 w 5702"/>
              <a:gd name="T67" fmla="*/ 98 h 394"/>
              <a:gd name="T68" fmla="*/ 3293 w 5702"/>
              <a:gd name="T69" fmla="*/ 127 h 394"/>
              <a:gd name="T70" fmla="*/ 3162 w 5702"/>
              <a:gd name="T71" fmla="*/ 167 h 394"/>
              <a:gd name="T72" fmla="*/ 3056 w 5702"/>
              <a:gd name="T73" fmla="*/ 214 h 394"/>
              <a:gd name="T74" fmla="*/ 2974 w 5702"/>
              <a:gd name="T75" fmla="*/ 266 h 394"/>
              <a:gd name="T76" fmla="*/ 2911 w 5702"/>
              <a:gd name="T77" fmla="*/ 320 h 394"/>
              <a:gd name="T78" fmla="*/ 2868 w 5702"/>
              <a:gd name="T79" fmla="*/ 371 h 394"/>
              <a:gd name="T80" fmla="*/ 2835 w 5702"/>
              <a:gd name="T81" fmla="*/ 371 h 394"/>
              <a:gd name="T82" fmla="*/ 2791 w 5702"/>
              <a:gd name="T83" fmla="*/ 320 h 394"/>
              <a:gd name="T84" fmla="*/ 2730 w 5702"/>
              <a:gd name="T85" fmla="*/ 266 h 394"/>
              <a:gd name="T86" fmla="*/ 2647 w 5702"/>
              <a:gd name="T87" fmla="*/ 214 h 394"/>
              <a:gd name="T88" fmla="*/ 2542 w 5702"/>
              <a:gd name="T89" fmla="*/ 167 h 394"/>
              <a:gd name="T90" fmla="*/ 2410 w 5702"/>
              <a:gd name="T91" fmla="*/ 127 h 394"/>
              <a:gd name="T92" fmla="*/ 2248 w 5702"/>
              <a:gd name="T93" fmla="*/ 98 h 394"/>
              <a:gd name="T94" fmla="*/ 2055 w 5702"/>
              <a:gd name="T95" fmla="*/ 80 h 394"/>
              <a:gd name="T96" fmla="*/ 1867 w 5702"/>
              <a:gd name="T97" fmla="*/ 75 h 394"/>
              <a:gd name="T98" fmla="*/ 1630 w 5702"/>
              <a:gd name="T99" fmla="*/ 72 h 394"/>
              <a:gd name="T100" fmla="*/ 1344 w 5702"/>
              <a:gd name="T101" fmla="*/ 70 h 394"/>
              <a:gd name="T102" fmla="*/ 1014 w 5702"/>
              <a:gd name="T103" fmla="*/ 68 h 394"/>
              <a:gd name="T104" fmla="*/ 587 w 5702"/>
              <a:gd name="T105" fmla="*/ 70 h 394"/>
              <a:gd name="T106" fmla="*/ 190 w 5702"/>
              <a:gd name="T107" fmla="*/ 72 h 394"/>
              <a:gd name="T108" fmla="*/ 0 w 5702"/>
              <a:gd name="T109" fmla="*/ 5 h 394"/>
              <a:gd name="T110" fmla="*/ 385 w 5702"/>
              <a:gd name="T111" fmla="*/ 2 h 394"/>
              <a:gd name="T112" fmla="*/ 796 w 5702"/>
              <a:gd name="T113" fmla="*/ 0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702" h="394">
                <a:moveTo>
                  <a:pt x="1014" y="0"/>
                </a:moveTo>
                <a:lnTo>
                  <a:pt x="1184" y="0"/>
                </a:lnTo>
                <a:lnTo>
                  <a:pt x="1344" y="0"/>
                </a:lnTo>
                <a:lnTo>
                  <a:pt x="1492" y="2"/>
                </a:lnTo>
                <a:lnTo>
                  <a:pt x="1630" y="4"/>
                </a:lnTo>
                <a:lnTo>
                  <a:pt x="1754" y="5"/>
                </a:lnTo>
                <a:lnTo>
                  <a:pt x="1867" y="7"/>
                </a:lnTo>
                <a:lnTo>
                  <a:pt x="1968" y="11"/>
                </a:lnTo>
                <a:lnTo>
                  <a:pt x="2055" y="12"/>
                </a:lnTo>
                <a:lnTo>
                  <a:pt x="2156" y="19"/>
                </a:lnTo>
                <a:lnTo>
                  <a:pt x="2248" y="30"/>
                </a:lnTo>
                <a:lnTo>
                  <a:pt x="2333" y="42"/>
                </a:lnTo>
                <a:lnTo>
                  <a:pt x="2410" y="59"/>
                </a:lnTo>
                <a:lnTo>
                  <a:pt x="2480" y="78"/>
                </a:lnTo>
                <a:lnTo>
                  <a:pt x="2542" y="99"/>
                </a:lnTo>
                <a:lnTo>
                  <a:pt x="2598" y="122"/>
                </a:lnTo>
                <a:lnTo>
                  <a:pt x="2647" y="146"/>
                </a:lnTo>
                <a:lnTo>
                  <a:pt x="2690" y="172"/>
                </a:lnTo>
                <a:lnTo>
                  <a:pt x="2730" y="199"/>
                </a:lnTo>
                <a:lnTo>
                  <a:pt x="2763" y="225"/>
                </a:lnTo>
                <a:lnTo>
                  <a:pt x="2791" y="253"/>
                </a:lnTo>
                <a:lnTo>
                  <a:pt x="2816" y="277"/>
                </a:lnTo>
                <a:lnTo>
                  <a:pt x="2835" y="303"/>
                </a:lnTo>
                <a:lnTo>
                  <a:pt x="2852" y="326"/>
                </a:lnTo>
                <a:lnTo>
                  <a:pt x="2868" y="303"/>
                </a:lnTo>
                <a:lnTo>
                  <a:pt x="2887" y="277"/>
                </a:lnTo>
                <a:lnTo>
                  <a:pt x="2911" y="253"/>
                </a:lnTo>
                <a:lnTo>
                  <a:pt x="2939" y="225"/>
                </a:lnTo>
                <a:lnTo>
                  <a:pt x="2974" y="199"/>
                </a:lnTo>
                <a:lnTo>
                  <a:pt x="3012" y="172"/>
                </a:lnTo>
                <a:lnTo>
                  <a:pt x="3056" y="146"/>
                </a:lnTo>
                <a:lnTo>
                  <a:pt x="3105" y="122"/>
                </a:lnTo>
                <a:lnTo>
                  <a:pt x="3162" y="99"/>
                </a:lnTo>
                <a:lnTo>
                  <a:pt x="3223" y="78"/>
                </a:lnTo>
                <a:lnTo>
                  <a:pt x="3293" y="59"/>
                </a:lnTo>
                <a:lnTo>
                  <a:pt x="3369" y="42"/>
                </a:lnTo>
                <a:lnTo>
                  <a:pt x="3455" y="30"/>
                </a:lnTo>
                <a:lnTo>
                  <a:pt x="3547" y="19"/>
                </a:lnTo>
                <a:lnTo>
                  <a:pt x="3648" y="12"/>
                </a:lnTo>
                <a:lnTo>
                  <a:pt x="3735" y="11"/>
                </a:lnTo>
                <a:lnTo>
                  <a:pt x="3836" y="7"/>
                </a:lnTo>
                <a:lnTo>
                  <a:pt x="3949" y="5"/>
                </a:lnTo>
                <a:lnTo>
                  <a:pt x="4073" y="4"/>
                </a:lnTo>
                <a:lnTo>
                  <a:pt x="4210" y="2"/>
                </a:lnTo>
                <a:lnTo>
                  <a:pt x="4358" y="0"/>
                </a:lnTo>
                <a:lnTo>
                  <a:pt x="4519" y="0"/>
                </a:lnTo>
                <a:lnTo>
                  <a:pt x="4689" y="0"/>
                </a:lnTo>
                <a:lnTo>
                  <a:pt x="4907" y="0"/>
                </a:lnTo>
                <a:lnTo>
                  <a:pt x="5116" y="2"/>
                </a:lnTo>
                <a:lnTo>
                  <a:pt x="5318" y="2"/>
                </a:lnTo>
                <a:lnTo>
                  <a:pt x="5513" y="4"/>
                </a:lnTo>
                <a:lnTo>
                  <a:pt x="5702" y="5"/>
                </a:lnTo>
                <a:lnTo>
                  <a:pt x="5702" y="73"/>
                </a:lnTo>
                <a:lnTo>
                  <a:pt x="5513" y="72"/>
                </a:lnTo>
                <a:lnTo>
                  <a:pt x="5318" y="70"/>
                </a:lnTo>
                <a:lnTo>
                  <a:pt x="5116" y="70"/>
                </a:lnTo>
                <a:lnTo>
                  <a:pt x="4907" y="68"/>
                </a:lnTo>
                <a:lnTo>
                  <a:pt x="4689" y="68"/>
                </a:lnTo>
                <a:lnTo>
                  <a:pt x="4519" y="68"/>
                </a:lnTo>
                <a:lnTo>
                  <a:pt x="4358" y="70"/>
                </a:lnTo>
                <a:lnTo>
                  <a:pt x="4210" y="70"/>
                </a:lnTo>
                <a:lnTo>
                  <a:pt x="4073" y="72"/>
                </a:lnTo>
                <a:lnTo>
                  <a:pt x="3949" y="73"/>
                </a:lnTo>
                <a:lnTo>
                  <a:pt x="3836" y="75"/>
                </a:lnTo>
                <a:lnTo>
                  <a:pt x="3735" y="78"/>
                </a:lnTo>
                <a:lnTo>
                  <a:pt x="3648" y="80"/>
                </a:lnTo>
                <a:lnTo>
                  <a:pt x="3547" y="87"/>
                </a:lnTo>
                <a:lnTo>
                  <a:pt x="3455" y="98"/>
                </a:lnTo>
                <a:lnTo>
                  <a:pt x="3369" y="110"/>
                </a:lnTo>
                <a:lnTo>
                  <a:pt x="3293" y="127"/>
                </a:lnTo>
                <a:lnTo>
                  <a:pt x="3223" y="146"/>
                </a:lnTo>
                <a:lnTo>
                  <a:pt x="3162" y="167"/>
                </a:lnTo>
                <a:lnTo>
                  <a:pt x="3105" y="190"/>
                </a:lnTo>
                <a:lnTo>
                  <a:pt x="3056" y="214"/>
                </a:lnTo>
                <a:lnTo>
                  <a:pt x="3012" y="240"/>
                </a:lnTo>
                <a:lnTo>
                  <a:pt x="2974" y="266"/>
                </a:lnTo>
                <a:lnTo>
                  <a:pt x="2939" y="293"/>
                </a:lnTo>
                <a:lnTo>
                  <a:pt x="2911" y="320"/>
                </a:lnTo>
                <a:lnTo>
                  <a:pt x="2887" y="345"/>
                </a:lnTo>
                <a:lnTo>
                  <a:pt x="2868" y="371"/>
                </a:lnTo>
                <a:lnTo>
                  <a:pt x="2852" y="394"/>
                </a:lnTo>
                <a:lnTo>
                  <a:pt x="2835" y="371"/>
                </a:lnTo>
                <a:lnTo>
                  <a:pt x="2816" y="345"/>
                </a:lnTo>
                <a:lnTo>
                  <a:pt x="2791" y="320"/>
                </a:lnTo>
                <a:lnTo>
                  <a:pt x="2763" y="293"/>
                </a:lnTo>
                <a:lnTo>
                  <a:pt x="2730" y="266"/>
                </a:lnTo>
                <a:lnTo>
                  <a:pt x="2690" y="240"/>
                </a:lnTo>
                <a:lnTo>
                  <a:pt x="2647" y="214"/>
                </a:lnTo>
                <a:lnTo>
                  <a:pt x="2598" y="190"/>
                </a:lnTo>
                <a:lnTo>
                  <a:pt x="2542" y="167"/>
                </a:lnTo>
                <a:lnTo>
                  <a:pt x="2480" y="146"/>
                </a:lnTo>
                <a:lnTo>
                  <a:pt x="2410" y="127"/>
                </a:lnTo>
                <a:lnTo>
                  <a:pt x="2333" y="110"/>
                </a:lnTo>
                <a:lnTo>
                  <a:pt x="2248" y="98"/>
                </a:lnTo>
                <a:lnTo>
                  <a:pt x="2156" y="87"/>
                </a:lnTo>
                <a:lnTo>
                  <a:pt x="2055" y="80"/>
                </a:lnTo>
                <a:lnTo>
                  <a:pt x="1968" y="78"/>
                </a:lnTo>
                <a:lnTo>
                  <a:pt x="1867" y="75"/>
                </a:lnTo>
                <a:lnTo>
                  <a:pt x="1754" y="73"/>
                </a:lnTo>
                <a:lnTo>
                  <a:pt x="1630" y="72"/>
                </a:lnTo>
                <a:lnTo>
                  <a:pt x="1492" y="70"/>
                </a:lnTo>
                <a:lnTo>
                  <a:pt x="1344" y="70"/>
                </a:lnTo>
                <a:lnTo>
                  <a:pt x="1184" y="68"/>
                </a:lnTo>
                <a:lnTo>
                  <a:pt x="1014" y="68"/>
                </a:lnTo>
                <a:lnTo>
                  <a:pt x="796" y="68"/>
                </a:lnTo>
                <a:lnTo>
                  <a:pt x="587" y="70"/>
                </a:lnTo>
                <a:lnTo>
                  <a:pt x="385" y="70"/>
                </a:lnTo>
                <a:lnTo>
                  <a:pt x="190" y="72"/>
                </a:lnTo>
                <a:lnTo>
                  <a:pt x="0" y="73"/>
                </a:lnTo>
                <a:lnTo>
                  <a:pt x="0" y="5"/>
                </a:lnTo>
                <a:lnTo>
                  <a:pt x="190" y="4"/>
                </a:lnTo>
                <a:lnTo>
                  <a:pt x="385" y="2"/>
                </a:lnTo>
                <a:lnTo>
                  <a:pt x="587" y="2"/>
                </a:lnTo>
                <a:lnTo>
                  <a:pt x="796" y="0"/>
                </a:lnTo>
                <a:lnTo>
                  <a:pt x="1014" y="0"/>
                </a:lnTo>
                <a:close/>
              </a:path>
            </a:pathLst>
          </a:custGeom>
          <a:solidFill>
            <a:schemeClr val="accent1"/>
          </a:solidFill>
          <a:ln w="0">
            <a:noFill/>
            <a:prstDash val="solid"/>
            <a:round/>
            <a:headEnd/>
            <a:tailEnd/>
          </a:ln>
        </p:spPr>
        <p:txBody>
          <a:bodyPr vert="horz" wrap="square" lIns="121913" tIns="60956" rIns="121913" bIns="60956" numCol="1" anchor="t" anchorCtr="0" compatLnSpc="1">
            <a:prstTxWarp prst="textNoShape">
              <a:avLst/>
            </a:prstTxWarp>
          </a:bodyPr>
          <a:lstStyle/>
          <a:p>
            <a:pPr fontAlgn="base">
              <a:spcBef>
                <a:spcPct val="0"/>
              </a:spcBef>
              <a:spcAft>
                <a:spcPct val="0"/>
              </a:spcAft>
            </a:pPr>
            <a:endParaRPr lang="zh-CN" altLang="en-US" sz="1707">
              <a:solidFill>
                <a:srgbClr val="000000"/>
              </a:solidFill>
              <a:latin typeface="Calibri" panose="020F0502020204030204" pitchFamily="34" charset="0"/>
              <a:ea typeface="宋体" panose="02010600030101010101" pitchFamily="2" charset="-122"/>
            </a:endParaRPr>
          </a:p>
        </p:txBody>
      </p:sp>
      <p:sp>
        <p:nvSpPr>
          <p:cNvPr id="2" name="矩形 1"/>
          <p:cNvSpPr/>
          <p:nvPr/>
        </p:nvSpPr>
        <p:spPr>
          <a:xfrm>
            <a:off x="7474876" y="1101637"/>
            <a:ext cx="864339" cy="540404"/>
          </a:xfrm>
          <a:prstGeom prst="rect">
            <a:avLst/>
          </a:prstGeom>
        </p:spPr>
        <p:txBody>
          <a:bodyPr wrap="none">
            <a:spAutoFit/>
          </a:bodyPr>
          <a:lstStyle/>
          <a:p>
            <a:pPr fontAlgn="base">
              <a:lnSpc>
                <a:spcPct val="120000"/>
              </a:lnSpc>
              <a:spcBef>
                <a:spcPct val="0"/>
              </a:spcBef>
              <a:spcAft>
                <a:spcPct val="0"/>
              </a:spcAft>
            </a:pPr>
            <a:r>
              <a:rPr lang="zh-CN" altLang="en-US" sz="2655" dirty="0" smtClean="0">
                <a:solidFill>
                  <a:srgbClr val="003366"/>
                </a:solidFill>
                <a:sym typeface="Arial" panose="020B0604020202020204" pitchFamily="34" charset="0"/>
              </a:rPr>
              <a:t>背景</a:t>
            </a:r>
            <a:endParaRPr lang="en-US" altLang="zh-CN" sz="2655" dirty="0">
              <a:solidFill>
                <a:srgbClr val="003366"/>
              </a:solidFill>
              <a:sym typeface="Arial" panose="020B0604020202020204" pitchFamily="34" charset="0"/>
            </a:endParaRPr>
          </a:p>
        </p:txBody>
      </p:sp>
      <p:sp>
        <p:nvSpPr>
          <p:cNvPr id="3" name="矩形 2"/>
          <p:cNvSpPr/>
          <p:nvPr/>
        </p:nvSpPr>
        <p:spPr>
          <a:xfrm>
            <a:off x="7474876" y="1984090"/>
            <a:ext cx="1792478" cy="537519"/>
          </a:xfrm>
          <a:prstGeom prst="rect">
            <a:avLst/>
          </a:prstGeom>
        </p:spPr>
        <p:txBody>
          <a:bodyPr wrap="none">
            <a:spAutoFit/>
          </a:bodyPr>
          <a:lstStyle/>
          <a:p>
            <a:pPr algn="r">
              <a:lnSpc>
                <a:spcPct val="120000"/>
              </a:lnSpc>
            </a:pPr>
            <a:r>
              <a:rPr lang="en-US" altLang="zh-CN" sz="2655" dirty="0">
                <a:solidFill>
                  <a:srgbClr val="003366"/>
                </a:solidFill>
                <a:sym typeface="Arial" panose="020B0604020202020204" pitchFamily="34" charset="0"/>
              </a:rPr>
              <a:t>MOEA-RC</a:t>
            </a:r>
          </a:p>
        </p:txBody>
      </p:sp>
      <p:sp>
        <p:nvSpPr>
          <p:cNvPr id="4" name="矩形 3"/>
          <p:cNvSpPr/>
          <p:nvPr/>
        </p:nvSpPr>
        <p:spPr>
          <a:xfrm>
            <a:off x="7513348" y="2882553"/>
            <a:ext cx="1943161" cy="537519"/>
          </a:xfrm>
          <a:prstGeom prst="rect">
            <a:avLst/>
          </a:prstGeom>
        </p:spPr>
        <p:txBody>
          <a:bodyPr wrap="none">
            <a:spAutoFit/>
          </a:bodyPr>
          <a:lstStyle/>
          <a:p>
            <a:pPr algn="r">
              <a:lnSpc>
                <a:spcPct val="120000"/>
              </a:lnSpc>
            </a:pPr>
            <a:r>
              <a:rPr lang="en-US" altLang="zh-CN" sz="2655" dirty="0" err="1">
                <a:solidFill>
                  <a:srgbClr val="003366"/>
                </a:solidFill>
                <a:sym typeface="Arial" panose="020B0604020202020204" pitchFamily="34" charset="0"/>
              </a:rPr>
              <a:t>p</a:t>
            </a:r>
            <a:r>
              <a:rPr lang="en-US" altLang="zh-CN" sz="2655" dirty="0" err="1" smtClean="0">
                <a:solidFill>
                  <a:srgbClr val="003366"/>
                </a:solidFill>
                <a:sym typeface="Arial" panose="020B0604020202020204" pitchFamily="34" charset="0"/>
              </a:rPr>
              <a:t>hylo</a:t>
            </a:r>
            <a:r>
              <a:rPr lang="en-US" altLang="zh-CN" sz="2655" dirty="0" smtClean="0">
                <a:solidFill>
                  <a:srgbClr val="003366"/>
                </a:solidFill>
                <a:sym typeface="Arial" panose="020B0604020202020204" pitchFamily="34" charset="0"/>
              </a:rPr>
              <a:t>-spark</a:t>
            </a:r>
            <a:endParaRPr lang="en-US" altLang="zh-CN" sz="2655" dirty="0">
              <a:solidFill>
                <a:srgbClr val="003366"/>
              </a:solidFill>
              <a:sym typeface="Arial" panose="020B0604020202020204" pitchFamily="34" charset="0"/>
            </a:endParaRPr>
          </a:p>
        </p:txBody>
      </p:sp>
      <p:sp>
        <p:nvSpPr>
          <p:cNvPr id="5" name="矩形 4"/>
          <p:cNvSpPr/>
          <p:nvPr/>
        </p:nvSpPr>
        <p:spPr>
          <a:xfrm>
            <a:off x="7474876" y="3835761"/>
            <a:ext cx="864339" cy="540404"/>
          </a:xfrm>
          <a:prstGeom prst="rect">
            <a:avLst/>
          </a:prstGeom>
        </p:spPr>
        <p:txBody>
          <a:bodyPr wrap="none">
            <a:spAutoFit/>
          </a:bodyPr>
          <a:lstStyle/>
          <a:p>
            <a:pPr>
              <a:lnSpc>
                <a:spcPct val="120000"/>
              </a:lnSpc>
            </a:pPr>
            <a:r>
              <a:rPr lang="zh-CN" altLang="en-US" sz="2655" dirty="0" smtClean="0">
                <a:solidFill>
                  <a:srgbClr val="003366"/>
                </a:solidFill>
                <a:sym typeface="Arial" panose="020B0604020202020204" pitchFamily="34" charset="0"/>
              </a:rPr>
              <a:t>总结</a:t>
            </a:r>
            <a:endParaRPr lang="zh-CN" altLang="en-US" sz="2655" dirty="0">
              <a:solidFill>
                <a:srgbClr val="003366"/>
              </a:solidFill>
              <a:sym typeface="Arial" panose="020B0604020202020204" pitchFamily="34" charset="0"/>
            </a:endParaRPr>
          </a:p>
        </p:txBody>
      </p:sp>
      <p:pic>
        <p:nvPicPr>
          <p:cNvPr id="22" name="图片 2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76526" y="5518109"/>
            <a:ext cx="939800" cy="93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61327594"/>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48"/>
          <p:cNvSpPr txBox="1"/>
          <p:nvPr/>
        </p:nvSpPr>
        <p:spPr>
          <a:xfrm>
            <a:off x="5067079" y="2454253"/>
            <a:ext cx="3755083" cy="830997"/>
          </a:xfrm>
          <a:prstGeom prst="rect">
            <a:avLst/>
          </a:prstGeom>
          <a:noFill/>
        </p:spPr>
        <p:txBody>
          <a:bodyPr wrap="square" lIns="0" tIns="0" rIns="0" bIns="0" rtlCol="0">
            <a:spAutoFit/>
          </a:bodyPr>
          <a:lstStyle/>
          <a:p>
            <a:pPr algn="ctr"/>
            <a:r>
              <a:rPr lang="zh-CN" altLang="en-US" sz="5400" b="1" dirty="0" smtClean="0">
                <a:solidFill>
                  <a:schemeClr val="accent1"/>
                </a:solidFill>
                <a:latin typeface="微软雅黑" panose="020B0503020204020204" pitchFamily="34" charset="-122"/>
                <a:ea typeface="微软雅黑" panose="020B0503020204020204" pitchFamily="34" charset="-122"/>
                <a:cs typeface="+mn-ea"/>
                <a:sym typeface="+mn-lt"/>
              </a:rPr>
              <a:t>背景</a:t>
            </a:r>
            <a:endParaRPr lang="en-GB" altLang="zh-CN" sz="5400" b="1" dirty="0">
              <a:solidFill>
                <a:schemeClr val="accent1"/>
              </a:solidFill>
              <a:latin typeface="微软雅黑" panose="020B0503020204020204" pitchFamily="34" charset="-122"/>
              <a:ea typeface="微软雅黑" panose="020B0503020204020204" pitchFamily="34" charset="-122"/>
              <a:cs typeface="+mn-ea"/>
              <a:sym typeface="+mn-lt"/>
            </a:endParaRPr>
          </a:p>
        </p:txBody>
      </p:sp>
      <p:sp>
        <p:nvSpPr>
          <p:cNvPr id="15" name="矩形 259"/>
          <p:cNvSpPr>
            <a:spLocks noChangeArrowheads="1"/>
          </p:cNvSpPr>
          <p:nvPr/>
        </p:nvSpPr>
        <p:spPr bwMode="auto">
          <a:xfrm>
            <a:off x="3087125" y="1850618"/>
            <a:ext cx="2082552" cy="21058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13084" cap="all" spc="284" dirty="0">
                <a:solidFill>
                  <a:schemeClr val="accent1"/>
                </a:solidFill>
                <a:latin typeface="Impact" panose="020B0806030902050204" pitchFamily="34" charset="0"/>
                <a:cs typeface="Arial" panose="020B0604020202020204" pitchFamily="34" charset="0"/>
              </a:rPr>
              <a:t>01</a:t>
            </a:r>
            <a:endParaRPr lang="zh-CN" altLang="en-US" sz="13084" cap="all" spc="284" dirty="0">
              <a:solidFill>
                <a:schemeClr val="accent1"/>
              </a:solidFill>
              <a:latin typeface="Impact" panose="020B0806030902050204" pitchFamily="34" charset="0"/>
              <a:cs typeface="Arial" panose="020B0604020202020204" pitchFamily="34" charset="0"/>
            </a:endParaRPr>
          </a:p>
        </p:txBody>
      </p:sp>
      <p:sp>
        <p:nvSpPr>
          <p:cNvPr id="6" name="Freeform 6"/>
          <p:cNvSpPr>
            <a:spLocks/>
          </p:cNvSpPr>
          <p:nvPr/>
        </p:nvSpPr>
        <p:spPr bwMode="auto">
          <a:xfrm>
            <a:off x="335" y="5118207"/>
            <a:ext cx="12191331" cy="1739604"/>
          </a:xfrm>
          <a:custGeom>
            <a:avLst/>
            <a:gdLst>
              <a:gd name="T0" fmla="*/ 1115 w 5702"/>
              <a:gd name="T1" fmla="*/ 0 h 1219"/>
              <a:gd name="T2" fmla="*/ 1277 w 5702"/>
              <a:gd name="T3" fmla="*/ 0 h 1219"/>
              <a:gd name="T4" fmla="*/ 1428 w 5702"/>
              <a:gd name="T5" fmla="*/ 2 h 1219"/>
              <a:gd name="T6" fmla="*/ 1569 w 5702"/>
              <a:gd name="T7" fmla="*/ 2 h 1219"/>
              <a:gd name="T8" fmla="*/ 1698 w 5702"/>
              <a:gd name="T9" fmla="*/ 4 h 1219"/>
              <a:gd name="T10" fmla="*/ 1816 w 5702"/>
              <a:gd name="T11" fmla="*/ 6 h 1219"/>
              <a:gd name="T12" fmla="*/ 1922 w 5702"/>
              <a:gd name="T13" fmla="*/ 7 h 1219"/>
              <a:gd name="T14" fmla="*/ 2018 w 5702"/>
              <a:gd name="T15" fmla="*/ 11 h 1219"/>
              <a:gd name="T16" fmla="*/ 2102 w 5702"/>
              <a:gd name="T17" fmla="*/ 14 h 1219"/>
              <a:gd name="T18" fmla="*/ 2201 w 5702"/>
              <a:gd name="T19" fmla="*/ 20 h 1219"/>
              <a:gd name="T20" fmla="*/ 2293 w 5702"/>
              <a:gd name="T21" fmla="*/ 32 h 1219"/>
              <a:gd name="T22" fmla="*/ 2375 w 5702"/>
              <a:gd name="T23" fmla="*/ 46 h 1219"/>
              <a:gd name="T24" fmla="*/ 2452 w 5702"/>
              <a:gd name="T25" fmla="*/ 63 h 1219"/>
              <a:gd name="T26" fmla="*/ 2518 w 5702"/>
              <a:gd name="T27" fmla="*/ 84 h 1219"/>
              <a:gd name="T28" fmla="*/ 2579 w 5702"/>
              <a:gd name="T29" fmla="*/ 107 h 1219"/>
              <a:gd name="T30" fmla="*/ 2633 w 5702"/>
              <a:gd name="T31" fmla="*/ 131 h 1219"/>
              <a:gd name="T32" fmla="*/ 2680 w 5702"/>
              <a:gd name="T33" fmla="*/ 157 h 1219"/>
              <a:gd name="T34" fmla="*/ 2722 w 5702"/>
              <a:gd name="T35" fmla="*/ 185 h 1219"/>
              <a:gd name="T36" fmla="*/ 2756 w 5702"/>
              <a:gd name="T37" fmla="*/ 213 h 1219"/>
              <a:gd name="T38" fmla="*/ 2788 w 5702"/>
              <a:gd name="T39" fmla="*/ 241 h 1219"/>
              <a:gd name="T40" fmla="*/ 2812 w 5702"/>
              <a:gd name="T41" fmla="*/ 269 h 1219"/>
              <a:gd name="T42" fmla="*/ 2835 w 5702"/>
              <a:gd name="T43" fmla="*/ 295 h 1219"/>
              <a:gd name="T44" fmla="*/ 2852 w 5702"/>
              <a:gd name="T45" fmla="*/ 319 h 1219"/>
              <a:gd name="T46" fmla="*/ 2868 w 5702"/>
              <a:gd name="T47" fmla="*/ 295 h 1219"/>
              <a:gd name="T48" fmla="*/ 2891 w 5702"/>
              <a:gd name="T49" fmla="*/ 269 h 1219"/>
              <a:gd name="T50" fmla="*/ 2915 w 5702"/>
              <a:gd name="T51" fmla="*/ 241 h 1219"/>
              <a:gd name="T52" fmla="*/ 2946 w 5702"/>
              <a:gd name="T53" fmla="*/ 213 h 1219"/>
              <a:gd name="T54" fmla="*/ 2981 w 5702"/>
              <a:gd name="T55" fmla="*/ 185 h 1219"/>
              <a:gd name="T56" fmla="*/ 3023 w 5702"/>
              <a:gd name="T57" fmla="*/ 157 h 1219"/>
              <a:gd name="T58" fmla="*/ 3070 w 5702"/>
              <a:gd name="T59" fmla="*/ 131 h 1219"/>
              <a:gd name="T60" fmla="*/ 3124 w 5702"/>
              <a:gd name="T61" fmla="*/ 107 h 1219"/>
              <a:gd name="T62" fmla="*/ 3185 w 5702"/>
              <a:gd name="T63" fmla="*/ 84 h 1219"/>
              <a:gd name="T64" fmla="*/ 3253 w 5702"/>
              <a:gd name="T65" fmla="*/ 63 h 1219"/>
              <a:gd name="T66" fmla="*/ 3328 w 5702"/>
              <a:gd name="T67" fmla="*/ 46 h 1219"/>
              <a:gd name="T68" fmla="*/ 3409 w 5702"/>
              <a:gd name="T69" fmla="*/ 32 h 1219"/>
              <a:gd name="T70" fmla="*/ 3502 w 5702"/>
              <a:gd name="T71" fmla="*/ 20 h 1219"/>
              <a:gd name="T72" fmla="*/ 3601 w 5702"/>
              <a:gd name="T73" fmla="*/ 14 h 1219"/>
              <a:gd name="T74" fmla="*/ 3684 w 5702"/>
              <a:gd name="T75" fmla="*/ 11 h 1219"/>
              <a:gd name="T76" fmla="*/ 3780 w 5702"/>
              <a:gd name="T77" fmla="*/ 7 h 1219"/>
              <a:gd name="T78" fmla="*/ 3886 w 5702"/>
              <a:gd name="T79" fmla="*/ 6 h 1219"/>
              <a:gd name="T80" fmla="*/ 4005 w 5702"/>
              <a:gd name="T81" fmla="*/ 4 h 1219"/>
              <a:gd name="T82" fmla="*/ 4134 w 5702"/>
              <a:gd name="T83" fmla="*/ 2 h 1219"/>
              <a:gd name="T84" fmla="*/ 4275 w 5702"/>
              <a:gd name="T85" fmla="*/ 2 h 1219"/>
              <a:gd name="T86" fmla="*/ 4426 w 5702"/>
              <a:gd name="T87" fmla="*/ 0 h 1219"/>
              <a:gd name="T88" fmla="*/ 4588 w 5702"/>
              <a:gd name="T89" fmla="*/ 0 h 1219"/>
              <a:gd name="T90" fmla="*/ 4799 w 5702"/>
              <a:gd name="T91" fmla="*/ 0 h 1219"/>
              <a:gd name="T92" fmla="*/ 4999 w 5702"/>
              <a:gd name="T93" fmla="*/ 2 h 1219"/>
              <a:gd name="T94" fmla="*/ 5189 w 5702"/>
              <a:gd name="T95" fmla="*/ 4 h 1219"/>
              <a:gd name="T96" fmla="*/ 5368 w 5702"/>
              <a:gd name="T97" fmla="*/ 6 h 1219"/>
              <a:gd name="T98" fmla="*/ 5541 w 5702"/>
              <a:gd name="T99" fmla="*/ 7 h 1219"/>
              <a:gd name="T100" fmla="*/ 5702 w 5702"/>
              <a:gd name="T101" fmla="*/ 9 h 1219"/>
              <a:gd name="T102" fmla="*/ 5702 w 5702"/>
              <a:gd name="T103" fmla="*/ 1219 h 1219"/>
              <a:gd name="T104" fmla="*/ 0 w 5702"/>
              <a:gd name="T105" fmla="*/ 1219 h 1219"/>
              <a:gd name="T106" fmla="*/ 0 w 5702"/>
              <a:gd name="T107" fmla="*/ 9 h 1219"/>
              <a:gd name="T108" fmla="*/ 164 w 5702"/>
              <a:gd name="T109" fmla="*/ 7 h 1219"/>
              <a:gd name="T110" fmla="*/ 335 w 5702"/>
              <a:gd name="T111" fmla="*/ 6 h 1219"/>
              <a:gd name="T112" fmla="*/ 514 w 5702"/>
              <a:gd name="T113" fmla="*/ 4 h 1219"/>
              <a:gd name="T114" fmla="*/ 704 w 5702"/>
              <a:gd name="T115" fmla="*/ 2 h 1219"/>
              <a:gd name="T116" fmla="*/ 904 w 5702"/>
              <a:gd name="T117" fmla="*/ 0 h 1219"/>
              <a:gd name="T118" fmla="*/ 1115 w 5702"/>
              <a:gd name="T119" fmla="*/ 0 h 1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702" h="1219">
                <a:moveTo>
                  <a:pt x="1115" y="0"/>
                </a:moveTo>
                <a:lnTo>
                  <a:pt x="1277" y="0"/>
                </a:lnTo>
                <a:lnTo>
                  <a:pt x="1428" y="2"/>
                </a:lnTo>
                <a:lnTo>
                  <a:pt x="1569" y="2"/>
                </a:lnTo>
                <a:lnTo>
                  <a:pt x="1698" y="4"/>
                </a:lnTo>
                <a:lnTo>
                  <a:pt x="1816" y="6"/>
                </a:lnTo>
                <a:lnTo>
                  <a:pt x="1922" y="7"/>
                </a:lnTo>
                <a:lnTo>
                  <a:pt x="2018" y="11"/>
                </a:lnTo>
                <a:lnTo>
                  <a:pt x="2102" y="14"/>
                </a:lnTo>
                <a:lnTo>
                  <a:pt x="2201" y="20"/>
                </a:lnTo>
                <a:lnTo>
                  <a:pt x="2293" y="32"/>
                </a:lnTo>
                <a:lnTo>
                  <a:pt x="2375" y="46"/>
                </a:lnTo>
                <a:lnTo>
                  <a:pt x="2452" y="63"/>
                </a:lnTo>
                <a:lnTo>
                  <a:pt x="2518" y="84"/>
                </a:lnTo>
                <a:lnTo>
                  <a:pt x="2579" y="107"/>
                </a:lnTo>
                <a:lnTo>
                  <a:pt x="2633" y="131"/>
                </a:lnTo>
                <a:lnTo>
                  <a:pt x="2680" y="157"/>
                </a:lnTo>
                <a:lnTo>
                  <a:pt x="2722" y="185"/>
                </a:lnTo>
                <a:lnTo>
                  <a:pt x="2756" y="213"/>
                </a:lnTo>
                <a:lnTo>
                  <a:pt x="2788" y="241"/>
                </a:lnTo>
                <a:lnTo>
                  <a:pt x="2812" y="269"/>
                </a:lnTo>
                <a:lnTo>
                  <a:pt x="2835" y="295"/>
                </a:lnTo>
                <a:lnTo>
                  <a:pt x="2852" y="319"/>
                </a:lnTo>
                <a:lnTo>
                  <a:pt x="2868" y="295"/>
                </a:lnTo>
                <a:lnTo>
                  <a:pt x="2891" y="269"/>
                </a:lnTo>
                <a:lnTo>
                  <a:pt x="2915" y="241"/>
                </a:lnTo>
                <a:lnTo>
                  <a:pt x="2946" y="213"/>
                </a:lnTo>
                <a:lnTo>
                  <a:pt x="2981" y="185"/>
                </a:lnTo>
                <a:lnTo>
                  <a:pt x="3023" y="157"/>
                </a:lnTo>
                <a:lnTo>
                  <a:pt x="3070" y="131"/>
                </a:lnTo>
                <a:lnTo>
                  <a:pt x="3124" y="107"/>
                </a:lnTo>
                <a:lnTo>
                  <a:pt x="3185" y="84"/>
                </a:lnTo>
                <a:lnTo>
                  <a:pt x="3253" y="63"/>
                </a:lnTo>
                <a:lnTo>
                  <a:pt x="3328" y="46"/>
                </a:lnTo>
                <a:lnTo>
                  <a:pt x="3409" y="32"/>
                </a:lnTo>
                <a:lnTo>
                  <a:pt x="3502" y="20"/>
                </a:lnTo>
                <a:lnTo>
                  <a:pt x="3601" y="14"/>
                </a:lnTo>
                <a:lnTo>
                  <a:pt x="3684" y="11"/>
                </a:lnTo>
                <a:lnTo>
                  <a:pt x="3780" y="7"/>
                </a:lnTo>
                <a:lnTo>
                  <a:pt x="3886" y="6"/>
                </a:lnTo>
                <a:lnTo>
                  <a:pt x="4005" y="4"/>
                </a:lnTo>
                <a:lnTo>
                  <a:pt x="4134" y="2"/>
                </a:lnTo>
                <a:lnTo>
                  <a:pt x="4275" y="2"/>
                </a:lnTo>
                <a:lnTo>
                  <a:pt x="4426" y="0"/>
                </a:lnTo>
                <a:lnTo>
                  <a:pt x="4588" y="0"/>
                </a:lnTo>
                <a:lnTo>
                  <a:pt x="4799" y="0"/>
                </a:lnTo>
                <a:lnTo>
                  <a:pt x="4999" y="2"/>
                </a:lnTo>
                <a:lnTo>
                  <a:pt x="5189" y="4"/>
                </a:lnTo>
                <a:lnTo>
                  <a:pt x="5368" y="6"/>
                </a:lnTo>
                <a:lnTo>
                  <a:pt x="5541" y="7"/>
                </a:lnTo>
                <a:lnTo>
                  <a:pt x="5702" y="9"/>
                </a:lnTo>
                <a:lnTo>
                  <a:pt x="5702" y="1219"/>
                </a:lnTo>
                <a:lnTo>
                  <a:pt x="0" y="1219"/>
                </a:lnTo>
                <a:lnTo>
                  <a:pt x="0" y="9"/>
                </a:lnTo>
                <a:lnTo>
                  <a:pt x="164" y="7"/>
                </a:lnTo>
                <a:lnTo>
                  <a:pt x="335" y="6"/>
                </a:lnTo>
                <a:lnTo>
                  <a:pt x="514" y="4"/>
                </a:lnTo>
                <a:lnTo>
                  <a:pt x="704" y="2"/>
                </a:lnTo>
                <a:lnTo>
                  <a:pt x="904" y="0"/>
                </a:lnTo>
                <a:lnTo>
                  <a:pt x="1115" y="0"/>
                </a:lnTo>
                <a:close/>
              </a:path>
            </a:pathLst>
          </a:custGeom>
          <a:solidFill>
            <a:schemeClr val="accent1"/>
          </a:solidFill>
          <a:ln w="0">
            <a:noFill/>
            <a:prstDash val="solid"/>
            <a:round/>
            <a:headEnd/>
            <a:tailEnd/>
          </a:ln>
        </p:spPr>
        <p:txBody>
          <a:bodyPr vert="horz" wrap="square" lIns="121913" tIns="60956" rIns="121913" bIns="60956" numCol="1" anchor="t" anchorCtr="0" compatLnSpc="1">
            <a:prstTxWarp prst="textNoShape">
              <a:avLst/>
            </a:prstTxWarp>
          </a:bodyPr>
          <a:lstStyle/>
          <a:p>
            <a:endParaRPr lang="zh-CN" altLang="en-US" sz="1707"/>
          </a:p>
        </p:txBody>
      </p:sp>
      <p:sp>
        <p:nvSpPr>
          <p:cNvPr id="7" name="Freeform 7"/>
          <p:cNvSpPr>
            <a:spLocks/>
          </p:cNvSpPr>
          <p:nvPr/>
        </p:nvSpPr>
        <p:spPr bwMode="auto">
          <a:xfrm>
            <a:off x="335" y="4862760"/>
            <a:ext cx="12191331" cy="562268"/>
          </a:xfrm>
          <a:custGeom>
            <a:avLst/>
            <a:gdLst>
              <a:gd name="T0" fmla="*/ 1184 w 5702"/>
              <a:gd name="T1" fmla="*/ 0 h 394"/>
              <a:gd name="T2" fmla="*/ 1492 w 5702"/>
              <a:gd name="T3" fmla="*/ 2 h 394"/>
              <a:gd name="T4" fmla="*/ 1754 w 5702"/>
              <a:gd name="T5" fmla="*/ 5 h 394"/>
              <a:gd name="T6" fmla="*/ 1968 w 5702"/>
              <a:gd name="T7" fmla="*/ 11 h 394"/>
              <a:gd name="T8" fmla="*/ 2156 w 5702"/>
              <a:gd name="T9" fmla="*/ 19 h 394"/>
              <a:gd name="T10" fmla="*/ 2333 w 5702"/>
              <a:gd name="T11" fmla="*/ 42 h 394"/>
              <a:gd name="T12" fmla="*/ 2480 w 5702"/>
              <a:gd name="T13" fmla="*/ 78 h 394"/>
              <a:gd name="T14" fmla="*/ 2598 w 5702"/>
              <a:gd name="T15" fmla="*/ 122 h 394"/>
              <a:gd name="T16" fmla="*/ 2690 w 5702"/>
              <a:gd name="T17" fmla="*/ 172 h 394"/>
              <a:gd name="T18" fmla="*/ 2763 w 5702"/>
              <a:gd name="T19" fmla="*/ 225 h 394"/>
              <a:gd name="T20" fmla="*/ 2816 w 5702"/>
              <a:gd name="T21" fmla="*/ 277 h 394"/>
              <a:gd name="T22" fmla="*/ 2852 w 5702"/>
              <a:gd name="T23" fmla="*/ 326 h 394"/>
              <a:gd name="T24" fmla="*/ 2887 w 5702"/>
              <a:gd name="T25" fmla="*/ 277 h 394"/>
              <a:gd name="T26" fmla="*/ 2939 w 5702"/>
              <a:gd name="T27" fmla="*/ 225 h 394"/>
              <a:gd name="T28" fmla="*/ 3012 w 5702"/>
              <a:gd name="T29" fmla="*/ 172 h 394"/>
              <a:gd name="T30" fmla="*/ 3105 w 5702"/>
              <a:gd name="T31" fmla="*/ 122 h 394"/>
              <a:gd name="T32" fmla="*/ 3223 w 5702"/>
              <a:gd name="T33" fmla="*/ 78 h 394"/>
              <a:gd name="T34" fmla="*/ 3369 w 5702"/>
              <a:gd name="T35" fmla="*/ 42 h 394"/>
              <a:gd name="T36" fmla="*/ 3547 w 5702"/>
              <a:gd name="T37" fmla="*/ 19 h 394"/>
              <a:gd name="T38" fmla="*/ 3735 w 5702"/>
              <a:gd name="T39" fmla="*/ 11 h 394"/>
              <a:gd name="T40" fmla="*/ 3949 w 5702"/>
              <a:gd name="T41" fmla="*/ 5 h 394"/>
              <a:gd name="T42" fmla="*/ 4210 w 5702"/>
              <a:gd name="T43" fmla="*/ 2 h 394"/>
              <a:gd name="T44" fmla="*/ 4519 w 5702"/>
              <a:gd name="T45" fmla="*/ 0 h 394"/>
              <a:gd name="T46" fmla="*/ 4907 w 5702"/>
              <a:gd name="T47" fmla="*/ 0 h 394"/>
              <a:gd name="T48" fmla="*/ 5318 w 5702"/>
              <a:gd name="T49" fmla="*/ 2 h 394"/>
              <a:gd name="T50" fmla="*/ 5702 w 5702"/>
              <a:gd name="T51" fmla="*/ 5 h 394"/>
              <a:gd name="T52" fmla="*/ 5513 w 5702"/>
              <a:gd name="T53" fmla="*/ 72 h 394"/>
              <a:gd name="T54" fmla="*/ 5116 w 5702"/>
              <a:gd name="T55" fmla="*/ 70 h 394"/>
              <a:gd name="T56" fmla="*/ 4689 w 5702"/>
              <a:gd name="T57" fmla="*/ 68 h 394"/>
              <a:gd name="T58" fmla="*/ 4358 w 5702"/>
              <a:gd name="T59" fmla="*/ 70 h 394"/>
              <a:gd name="T60" fmla="*/ 4073 w 5702"/>
              <a:gd name="T61" fmla="*/ 72 h 394"/>
              <a:gd name="T62" fmla="*/ 3836 w 5702"/>
              <a:gd name="T63" fmla="*/ 75 h 394"/>
              <a:gd name="T64" fmla="*/ 3648 w 5702"/>
              <a:gd name="T65" fmla="*/ 80 h 394"/>
              <a:gd name="T66" fmla="*/ 3455 w 5702"/>
              <a:gd name="T67" fmla="*/ 98 h 394"/>
              <a:gd name="T68" fmla="*/ 3293 w 5702"/>
              <a:gd name="T69" fmla="*/ 127 h 394"/>
              <a:gd name="T70" fmla="*/ 3162 w 5702"/>
              <a:gd name="T71" fmla="*/ 167 h 394"/>
              <a:gd name="T72" fmla="*/ 3056 w 5702"/>
              <a:gd name="T73" fmla="*/ 214 h 394"/>
              <a:gd name="T74" fmla="*/ 2974 w 5702"/>
              <a:gd name="T75" fmla="*/ 266 h 394"/>
              <a:gd name="T76" fmla="*/ 2911 w 5702"/>
              <a:gd name="T77" fmla="*/ 320 h 394"/>
              <a:gd name="T78" fmla="*/ 2868 w 5702"/>
              <a:gd name="T79" fmla="*/ 371 h 394"/>
              <a:gd name="T80" fmla="*/ 2835 w 5702"/>
              <a:gd name="T81" fmla="*/ 371 h 394"/>
              <a:gd name="T82" fmla="*/ 2791 w 5702"/>
              <a:gd name="T83" fmla="*/ 320 h 394"/>
              <a:gd name="T84" fmla="*/ 2730 w 5702"/>
              <a:gd name="T85" fmla="*/ 266 h 394"/>
              <a:gd name="T86" fmla="*/ 2647 w 5702"/>
              <a:gd name="T87" fmla="*/ 214 h 394"/>
              <a:gd name="T88" fmla="*/ 2542 w 5702"/>
              <a:gd name="T89" fmla="*/ 167 h 394"/>
              <a:gd name="T90" fmla="*/ 2410 w 5702"/>
              <a:gd name="T91" fmla="*/ 127 h 394"/>
              <a:gd name="T92" fmla="*/ 2248 w 5702"/>
              <a:gd name="T93" fmla="*/ 98 h 394"/>
              <a:gd name="T94" fmla="*/ 2055 w 5702"/>
              <a:gd name="T95" fmla="*/ 80 h 394"/>
              <a:gd name="T96" fmla="*/ 1867 w 5702"/>
              <a:gd name="T97" fmla="*/ 75 h 394"/>
              <a:gd name="T98" fmla="*/ 1630 w 5702"/>
              <a:gd name="T99" fmla="*/ 72 h 394"/>
              <a:gd name="T100" fmla="*/ 1344 w 5702"/>
              <a:gd name="T101" fmla="*/ 70 h 394"/>
              <a:gd name="T102" fmla="*/ 1014 w 5702"/>
              <a:gd name="T103" fmla="*/ 68 h 394"/>
              <a:gd name="T104" fmla="*/ 587 w 5702"/>
              <a:gd name="T105" fmla="*/ 70 h 394"/>
              <a:gd name="T106" fmla="*/ 190 w 5702"/>
              <a:gd name="T107" fmla="*/ 72 h 394"/>
              <a:gd name="T108" fmla="*/ 0 w 5702"/>
              <a:gd name="T109" fmla="*/ 5 h 394"/>
              <a:gd name="T110" fmla="*/ 385 w 5702"/>
              <a:gd name="T111" fmla="*/ 2 h 394"/>
              <a:gd name="T112" fmla="*/ 796 w 5702"/>
              <a:gd name="T113" fmla="*/ 0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702" h="394">
                <a:moveTo>
                  <a:pt x="1014" y="0"/>
                </a:moveTo>
                <a:lnTo>
                  <a:pt x="1184" y="0"/>
                </a:lnTo>
                <a:lnTo>
                  <a:pt x="1344" y="0"/>
                </a:lnTo>
                <a:lnTo>
                  <a:pt x="1492" y="2"/>
                </a:lnTo>
                <a:lnTo>
                  <a:pt x="1630" y="4"/>
                </a:lnTo>
                <a:lnTo>
                  <a:pt x="1754" y="5"/>
                </a:lnTo>
                <a:lnTo>
                  <a:pt x="1867" y="7"/>
                </a:lnTo>
                <a:lnTo>
                  <a:pt x="1968" y="11"/>
                </a:lnTo>
                <a:lnTo>
                  <a:pt x="2055" y="12"/>
                </a:lnTo>
                <a:lnTo>
                  <a:pt x="2156" y="19"/>
                </a:lnTo>
                <a:lnTo>
                  <a:pt x="2248" y="30"/>
                </a:lnTo>
                <a:lnTo>
                  <a:pt x="2333" y="42"/>
                </a:lnTo>
                <a:lnTo>
                  <a:pt x="2410" y="59"/>
                </a:lnTo>
                <a:lnTo>
                  <a:pt x="2480" y="78"/>
                </a:lnTo>
                <a:lnTo>
                  <a:pt x="2542" y="99"/>
                </a:lnTo>
                <a:lnTo>
                  <a:pt x="2598" y="122"/>
                </a:lnTo>
                <a:lnTo>
                  <a:pt x="2647" y="146"/>
                </a:lnTo>
                <a:lnTo>
                  <a:pt x="2690" y="172"/>
                </a:lnTo>
                <a:lnTo>
                  <a:pt x="2730" y="199"/>
                </a:lnTo>
                <a:lnTo>
                  <a:pt x="2763" y="225"/>
                </a:lnTo>
                <a:lnTo>
                  <a:pt x="2791" y="253"/>
                </a:lnTo>
                <a:lnTo>
                  <a:pt x="2816" y="277"/>
                </a:lnTo>
                <a:lnTo>
                  <a:pt x="2835" y="303"/>
                </a:lnTo>
                <a:lnTo>
                  <a:pt x="2852" y="326"/>
                </a:lnTo>
                <a:lnTo>
                  <a:pt x="2868" y="303"/>
                </a:lnTo>
                <a:lnTo>
                  <a:pt x="2887" y="277"/>
                </a:lnTo>
                <a:lnTo>
                  <a:pt x="2911" y="253"/>
                </a:lnTo>
                <a:lnTo>
                  <a:pt x="2939" y="225"/>
                </a:lnTo>
                <a:lnTo>
                  <a:pt x="2974" y="199"/>
                </a:lnTo>
                <a:lnTo>
                  <a:pt x="3012" y="172"/>
                </a:lnTo>
                <a:lnTo>
                  <a:pt x="3056" y="146"/>
                </a:lnTo>
                <a:lnTo>
                  <a:pt x="3105" y="122"/>
                </a:lnTo>
                <a:lnTo>
                  <a:pt x="3162" y="99"/>
                </a:lnTo>
                <a:lnTo>
                  <a:pt x="3223" y="78"/>
                </a:lnTo>
                <a:lnTo>
                  <a:pt x="3293" y="59"/>
                </a:lnTo>
                <a:lnTo>
                  <a:pt x="3369" y="42"/>
                </a:lnTo>
                <a:lnTo>
                  <a:pt x="3455" y="30"/>
                </a:lnTo>
                <a:lnTo>
                  <a:pt x="3547" y="19"/>
                </a:lnTo>
                <a:lnTo>
                  <a:pt x="3648" y="12"/>
                </a:lnTo>
                <a:lnTo>
                  <a:pt x="3735" y="11"/>
                </a:lnTo>
                <a:lnTo>
                  <a:pt x="3836" y="7"/>
                </a:lnTo>
                <a:lnTo>
                  <a:pt x="3949" y="5"/>
                </a:lnTo>
                <a:lnTo>
                  <a:pt x="4073" y="4"/>
                </a:lnTo>
                <a:lnTo>
                  <a:pt x="4210" y="2"/>
                </a:lnTo>
                <a:lnTo>
                  <a:pt x="4358" y="0"/>
                </a:lnTo>
                <a:lnTo>
                  <a:pt x="4519" y="0"/>
                </a:lnTo>
                <a:lnTo>
                  <a:pt x="4689" y="0"/>
                </a:lnTo>
                <a:lnTo>
                  <a:pt x="4907" y="0"/>
                </a:lnTo>
                <a:lnTo>
                  <a:pt x="5116" y="2"/>
                </a:lnTo>
                <a:lnTo>
                  <a:pt x="5318" y="2"/>
                </a:lnTo>
                <a:lnTo>
                  <a:pt x="5513" y="4"/>
                </a:lnTo>
                <a:lnTo>
                  <a:pt x="5702" y="5"/>
                </a:lnTo>
                <a:lnTo>
                  <a:pt x="5702" y="73"/>
                </a:lnTo>
                <a:lnTo>
                  <a:pt x="5513" y="72"/>
                </a:lnTo>
                <a:lnTo>
                  <a:pt x="5318" y="70"/>
                </a:lnTo>
                <a:lnTo>
                  <a:pt x="5116" y="70"/>
                </a:lnTo>
                <a:lnTo>
                  <a:pt x="4907" y="68"/>
                </a:lnTo>
                <a:lnTo>
                  <a:pt x="4689" y="68"/>
                </a:lnTo>
                <a:lnTo>
                  <a:pt x="4519" y="68"/>
                </a:lnTo>
                <a:lnTo>
                  <a:pt x="4358" y="70"/>
                </a:lnTo>
                <a:lnTo>
                  <a:pt x="4210" y="70"/>
                </a:lnTo>
                <a:lnTo>
                  <a:pt x="4073" y="72"/>
                </a:lnTo>
                <a:lnTo>
                  <a:pt x="3949" y="73"/>
                </a:lnTo>
                <a:lnTo>
                  <a:pt x="3836" y="75"/>
                </a:lnTo>
                <a:lnTo>
                  <a:pt x="3735" y="78"/>
                </a:lnTo>
                <a:lnTo>
                  <a:pt x="3648" y="80"/>
                </a:lnTo>
                <a:lnTo>
                  <a:pt x="3547" y="87"/>
                </a:lnTo>
                <a:lnTo>
                  <a:pt x="3455" y="98"/>
                </a:lnTo>
                <a:lnTo>
                  <a:pt x="3369" y="110"/>
                </a:lnTo>
                <a:lnTo>
                  <a:pt x="3293" y="127"/>
                </a:lnTo>
                <a:lnTo>
                  <a:pt x="3223" y="146"/>
                </a:lnTo>
                <a:lnTo>
                  <a:pt x="3162" y="167"/>
                </a:lnTo>
                <a:lnTo>
                  <a:pt x="3105" y="190"/>
                </a:lnTo>
                <a:lnTo>
                  <a:pt x="3056" y="214"/>
                </a:lnTo>
                <a:lnTo>
                  <a:pt x="3012" y="240"/>
                </a:lnTo>
                <a:lnTo>
                  <a:pt x="2974" y="266"/>
                </a:lnTo>
                <a:lnTo>
                  <a:pt x="2939" y="293"/>
                </a:lnTo>
                <a:lnTo>
                  <a:pt x="2911" y="320"/>
                </a:lnTo>
                <a:lnTo>
                  <a:pt x="2887" y="345"/>
                </a:lnTo>
                <a:lnTo>
                  <a:pt x="2868" y="371"/>
                </a:lnTo>
                <a:lnTo>
                  <a:pt x="2852" y="394"/>
                </a:lnTo>
                <a:lnTo>
                  <a:pt x="2835" y="371"/>
                </a:lnTo>
                <a:lnTo>
                  <a:pt x="2816" y="345"/>
                </a:lnTo>
                <a:lnTo>
                  <a:pt x="2791" y="320"/>
                </a:lnTo>
                <a:lnTo>
                  <a:pt x="2763" y="293"/>
                </a:lnTo>
                <a:lnTo>
                  <a:pt x="2730" y="266"/>
                </a:lnTo>
                <a:lnTo>
                  <a:pt x="2690" y="240"/>
                </a:lnTo>
                <a:lnTo>
                  <a:pt x="2647" y="214"/>
                </a:lnTo>
                <a:lnTo>
                  <a:pt x="2598" y="190"/>
                </a:lnTo>
                <a:lnTo>
                  <a:pt x="2542" y="167"/>
                </a:lnTo>
                <a:lnTo>
                  <a:pt x="2480" y="146"/>
                </a:lnTo>
                <a:lnTo>
                  <a:pt x="2410" y="127"/>
                </a:lnTo>
                <a:lnTo>
                  <a:pt x="2333" y="110"/>
                </a:lnTo>
                <a:lnTo>
                  <a:pt x="2248" y="98"/>
                </a:lnTo>
                <a:lnTo>
                  <a:pt x="2156" y="87"/>
                </a:lnTo>
                <a:lnTo>
                  <a:pt x="2055" y="80"/>
                </a:lnTo>
                <a:lnTo>
                  <a:pt x="1968" y="78"/>
                </a:lnTo>
                <a:lnTo>
                  <a:pt x="1867" y="75"/>
                </a:lnTo>
                <a:lnTo>
                  <a:pt x="1754" y="73"/>
                </a:lnTo>
                <a:lnTo>
                  <a:pt x="1630" y="72"/>
                </a:lnTo>
                <a:lnTo>
                  <a:pt x="1492" y="70"/>
                </a:lnTo>
                <a:lnTo>
                  <a:pt x="1344" y="70"/>
                </a:lnTo>
                <a:lnTo>
                  <a:pt x="1184" y="68"/>
                </a:lnTo>
                <a:lnTo>
                  <a:pt x="1014" y="68"/>
                </a:lnTo>
                <a:lnTo>
                  <a:pt x="796" y="68"/>
                </a:lnTo>
                <a:lnTo>
                  <a:pt x="587" y="70"/>
                </a:lnTo>
                <a:lnTo>
                  <a:pt x="385" y="70"/>
                </a:lnTo>
                <a:lnTo>
                  <a:pt x="190" y="72"/>
                </a:lnTo>
                <a:lnTo>
                  <a:pt x="0" y="73"/>
                </a:lnTo>
                <a:lnTo>
                  <a:pt x="0" y="5"/>
                </a:lnTo>
                <a:lnTo>
                  <a:pt x="190" y="4"/>
                </a:lnTo>
                <a:lnTo>
                  <a:pt x="385" y="2"/>
                </a:lnTo>
                <a:lnTo>
                  <a:pt x="587" y="2"/>
                </a:lnTo>
                <a:lnTo>
                  <a:pt x="796" y="0"/>
                </a:lnTo>
                <a:lnTo>
                  <a:pt x="1014" y="0"/>
                </a:lnTo>
                <a:close/>
              </a:path>
            </a:pathLst>
          </a:custGeom>
          <a:solidFill>
            <a:schemeClr val="accent1"/>
          </a:solidFill>
          <a:ln w="0">
            <a:noFill/>
            <a:prstDash val="solid"/>
            <a:round/>
            <a:headEnd/>
            <a:tailEnd/>
          </a:ln>
        </p:spPr>
        <p:txBody>
          <a:bodyPr vert="horz" wrap="square" lIns="121913" tIns="60956" rIns="121913" bIns="60956" numCol="1" anchor="t" anchorCtr="0" compatLnSpc="1">
            <a:prstTxWarp prst="textNoShape">
              <a:avLst/>
            </a:prstTxWarp>
          </a:bodyPr>
          <a:lstStyle/>
          <a:p>
            <a:endParaRPr lang="zh-CN" altLang="en-US" sz="1707"/>
          </a:p>
        </p:txBody>
      </p:sp>
      <p:pic>
        <p:nvPicPr>
          <p:cNvPr id="8" name="图片 7"/>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76526" y="5518109"/>
            <a:ext cx="939800" cy="93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99198675"/>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任意多边形 30"/>
          <p:cNvSpPr/>
          <p:nvPr>
            <p:custDataLst>
              <p:tags r:id="rId1"/>
            </p:custDataLst>
          </p:nvPr>
        </p:nvSpPr>
        <p:spPr>
          <a:xfrm>
            <a:off x="796994" y="891255"/>
            <a:ext cx="11395006" cy="45719"/>
          </a:xfrm>
          <a:custGeom>
            <a:avLst/>
            <a:gdLst>
              <a:gd name="connsiteX0" fmla="*/ 0 w 12125327"/>
              <a:gd name="connsiteY0" fmla="*/ 0 h 31282"/>
              <a:gd name="connsiteX1" fmla="*/ 12125327 w 12125327"/>
              <a:gd name="connsiteY1" fmla="*/ 0 h 31282"/>
              <a:gd name="connsiteX2" fmla="*/ 12125327 w 12125327"/>
              <a:gd name="connsiteY2" fmla="*/ 31282 h 31282"/>
              <a:gd name="connsiteX3" fmla="*/ 17139 w 12125327"/>
              <a:gd name="connsiteY3" fmla="*/ 31282 h 31282"/>
            </a:gdLst>
            <a:ahLst/>
            <a:cxnLst>
              <a:cxn ang="0">
                <a:pos x="connsiteX0" y="connsiteY0"/>
              </a:cxn>
              <a:cxn ang="0">
                <a:pos x="connsiteX1" y="connsiteY1"/>
              </a:cxn>
              <a:cxn ang="0">
                <a:pos x="connsiteX2" y="connsiteY2"/>
              </a:cxn>
              <a:cxn ang="0">
                <a:pos x="connsiteX3" y="connsiteY3"/>
              </a:cxn>
            </a:cxnLst>
            <a:rect l="l" t="t" r="r" b="b"/>
            <a:pathLst>
              <a:path w="12125327" h="31282">
                <a:moveTo>
                  <a:pt x="0" y="0"/>
                </a:moveTo>
                <a:lnTo>
                  <a:pt x="12125327" y="0"/>
                </a:lnTo>
                <a:lnTo>
                  <a:pt x="12125327" y="31282"/>
                </a:lnTo>
                <a:lnTo>
                  <a:pt x="17139" y="31282"/>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35" tIns="45718" rIns="91435" bIns="45718" numCol="1" spcCol="0" rtlCol="0" fromWordArt="0" anchor="ctr" anchorCtr="0" forceAA="0" compatLnSpc="1">
            <a:prstTxWarp prst="textNoShape">
              <a:avLst/>
            </a:prstTxWarp>
            <a:noAutofit/>
          </a:bodyPr>
          <a:lstStyle/>
          <a:p>
            <a:pPr algn="ctr"/>
            <a:endParaRPr lang="zh-CN" altLang="en-US" sz="1898">
              <a:latin typeface="Arial" panose="020B0604020202020204" pitchFamily="34" charset="0"/>
              <a:ea typeface="微软雅黑" panose="020B0503020204020204" pitchFamily="34" charset="-122"/>
              <a:sym typeface="Arial" panose="020B0604020202020204" pitchFamily="34" charset="0"/>
            </a:endParaRPr>
          </a:p>
        </p:txBody>
      </p:sp>
      <p:sp>
        <p:nvSpPr>
          <p:cNvPr id="32" name="任意多边形 31"/>
          <p:cNvSpPr/>
          <p:nvPr>
            <p:custDataLst>
              <p:tags r:id="rId2"/>
            </p:custDataLst>
          </p:nvPr>
        </p:nvSpPr>
        <p:spPr>
          <a:xfrm>
            <a:off x="0" y="133622"/>
            <a:ext cx="1219198" cy="815004"/>
          </a:xfrm>
          <a:custGeom>
            <a:avLst/>
            <a:gdLst>
              <a:gd name="connsiteX0" fmla="*/ 284734 w 577217"/>
              <a:gd name="connsiteY0" fmla="*/ 0 h 536832"/>
              <a:gd name="connsiteX1" fmla="*/ 577217 w 577217"/>
              <a:gd name="connsiteY1" fmla="*/ 536832 h 536832"/>
              <a:gd name="connsiteX2" fmla="*/ 0 w 577217"/>
              <a:gd name="connsiteY2" fmla="*/ 536832 h 536832"/>
              <a:gd name="connsiteX3" fmla="*/ 0 w 577217"/>
              <a:gd name="connsiteY3" fmla="*/ 184 h 536832"/>
            </a:gdLst>
            <a:ahLst/>
            <a:cxnLst>
              <a:cxn ang="0">
                <a:pos x="connsiteX0" y="connsiteY0"/>
              </a:cxn>
              <a:cxn ang="0">
                <a:pos x="connsiteX1" y="connsiteY1"/>
              </a:cxn>
              <a:cxn ang="0">
                <a:pos x="connsiteX2" y="connsiteY2"/>
              </a:cxn>
              <a:cxn ang="0">
                <a:pos x="connsiteX3" y="connsiteY3"/>
              </a:cxn>
            </a:cxnLst>
            <a:rect l="l" t="t" r="r" b="b"/>
            <a:pathLst>
              <a:path w="577217" h="536832">
                <a:moveTo>
                  <a:pt x="284734" y="0"/>
                </a:moveTo>
                <a:lnTo>
                  <a:pt x="577217" y="536832"/>
                </a:lnTo>
                <a:lnTo>
                  <a:pt x="0" y="536832"/>
                </a:lnTo>
                <a:lnTo>
                  <a:pt x="0" y="184"/>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35" tIns="45718" rIns="91435" bIns="45718" numCol="1" spcCol="0" rtlCol="0" fromWordArt="0" anchor="ctr" anchorCtr="0" forceAA="0" compatLnSpc="1">
            <a:prstTxWarp prst="textNoShape">
              <a:avLst/>
            </a:prstTxWarp>
            <a:noAutofit/>
          </a:bodyPr>
          <a:lstStyle/>
          <a:p>
            <a:pPr algn="ctr"/>
            <a:endParaRPr lang="zh-CN" altLang="en-US" sz="1898" dirty="0">
              <a:solidFill>
                <a:srgbClr val="7EC234"/>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Content Placeholder 2"/>
          <p:cNvSpPr txBox="1">
            <a:spLocks/>
          </p:cNvSpPr>
          <p:nvPr/>
        </p:nvSpPr>
        <p:spPr>
          <a:xfrm>
            <a:off x="1447798" y="303763"/>
            <a:ext cx="4089402" cy="369332"/>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r>
              <a:rPr lang="zh-CN" altLang="en-US" sz="2400" dirty="0" smtClean="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背景 </a:t>
            </a:r>
            <a:r>
              <a:rPr lang="en-US" altLang="zh-CN" sz="2400" dirty="0" smtClean="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 </a:t>
            </a:r>
            <a:r>
              <a:rPr lang="zh-CN" altLang="en-US" sz="2400" dirty="0" smtClean="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进化树</a:t>
            </a:r>
            <a:endParaRPr lang="en-US" sz="2400" dirty="0">
              <a:solidFill>
                <a:srgbClr val="003366"/>
              </a:solidFill>
              <a:latin typeface="Arial" panose="020B0604020202020204" pitchFamily="34" charset="0"/>
              <a:ea typeface="微软雅黑" panose="020B0503020204020204" pitchFamily="34" charset="-122"/>
              <a:cs typeface="+mn-ea"/>
              <a:sym typeface="Arial" panose="020B0604020202020204" pitchFamily="34" charset="0"/>
            </a:endParaRPr>
          </a:p>
        </p:txBody>
      </p:sp>
      <p:pic>
        <p:nvPicPr>
          <p:cNvPr id="13" name="图片 12"/>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1290083" y="66387"/>
            <a:ext cx="759112" cy="75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内容占位符 2"/>
          <p:cNvSpPr txBox="1">
            <a:spLocks/>
          </p:cNvSpPr>
          <p:nvPr/>
        </p:nvSpPr>
        <p:spPr>
          <a:xfrm>
            <a:off x="5537200" y="2991088"/>
            <a:ext cx="8039101" cy="1384300"/>
          </a:xfrm>
          <a:prstGeom prst="rect">
            <a:avLst/>
          </a:prstGeom>
        </p:spPr>
        <p:txBody>
          <a:bodyPr/>
          <a:lstStyle>
            <a:lvl1pPr marL="315913" indent="-315913" algn="l" rtl="0" eaLnBrk="0" fontAlgn="base" hangingPunct="0">
              <a:spcBef>
                <a:spcPct val="20000"/>
              </a:spcBef>
              <a:spcAft>
                <a:spcPct val="0"/>
              </a:spcAft>
              <a:buFont typeface="Arial" panose="020B0604020202020204" pitchFamily="34" charset="0"/>
              <a:buChar char="•"/>
              <a:defRPr sz="2900" kern="1200">
                <a:solidFill>
                  <a:schemeClr val="tx1"/>
                </a:solidFill>
                <a:latin typeface="+mn-lt"/>
                <a:ea typeface="+mn-ea"/>
                <a:cs typeface="+mn-cs"/>
              </a:defRPr>
            </a:lvl1pPr>
            <a:lvl2pPr marL="685800" indent="-263525" algn="l" rtl="0" eaLnBrk="0" fontAlgn="base" hangingPunct="0">
              <a:spcBef>
                <a:spcPct val="20000"/>
              </a:spcBef>
              <a:spcAft>
                <a:spcPct val="0"/>
              </a:spcAft>
              <a:buFont typeface="Arial" panose="020B0604020202020204" pitchFamily="34" charset="0"/>
              <a:buChar char="–"/>
              <a:defRPr sz="2500" kern="1200">
                <a:solidFill>
                  <a:schemeClr val="tx1"/>
                </a:solidFill>
                <a:latin typeface="+mn-lt"/>
                <a:ea typeface="+mn-ea"/>
                <a:cs typeface="+mn-cs"/>
              </a:defRPr>
            </a:lvl2pPr>
            <a:lvl3pPr marL="1054100" indent="-209550" algn="l" rtl="0" eaLnBrk="0" fontAlgn="base" hangingPunct="0">
              <a:spcBef>
                <a:spcPct val="20000"/>
              </a:spcBef>
              <a:spcAft>
                <a:spcPct val="0"/>
              </a:spcAft>
              <a:buFont typeface="Arial" panose="020B0604020202020204" pitchFamily="34" charset="0"/>
              <a:buChar char="•"/>
              <a:defRPr sz="2200" kern="1200">
                <a:solidFill>
                  <a:schemeClr val="tx1"/>
                </a:solidFill>
                <a:latin typeface="+mn-lt"/>
                <a:ea typeface="+mn-ea"/>
                <a:cs typeface="+mn-cs"/>
              </a:defRPr>
            </a:lvl3pPr>
            <a:lvl4pPr marL="1476375" indent="-209550" algn="l" rtl="0" eaLnBrk="0" fontAlgn="base" hangingPunct="0">
              <a:spcBef>
                <a:spcPct val="20000"/>
              </a:spcBef>
              <a:spcAft>
                <a:spcPct val="0"/>
              </a:spcAft>
              <a:buFont typeface="Arial" panose="020B0604020202020204" pitchFamily="34" charset="0"/>
              <a:buChar char="–"/>
              <a:defRPr kern="1200">
                <a:solidFill>
                  <a:schemeClr val="tx1"/>
                </a:solidFill>
                <a:latin typeface="+mn-lt"/>
                <a:ea typeface="+mn-ea"/>
                <a:cs typeface="+mn-cs"/>
              </a:defRPr>
            </a:lvl4pPr>
            <a:lvl5pPr marL="1898650" indent="-209550" algn="l" rtl="0" eaLnBrk="0" fontAlgn="base" hangingPunct="0">
              <a:spcBef>
                <a:spcPct val="20000"/>
              </a:spcBef>
              <a:spcAft>
                <a:spcPct val="0"/>
              </a:spcAft>
              <a:buFont typeface="Arial" panose="020B0604020202020204" pitchFamily="34" charset="0"/>
              <a:buChar char="»"/>
              <a:defRPr kern="1200">
                <a:solidFill>
                  <a:schemeClr val="tx1"/>
                </a:solidFill>
                <a:latin typeface="+mn-lt"/>
                <a:ea typeface="+mn-ea"/>
                <a:cs typeface="+mn-cs"/>
              </a:defRPr>
            </a:lvl5pPr>
            <a:lvl6pPr marL="2321227" indent="-211021" algn="l" defTabSz="844083" rtl="0" eaLnBrk="1" latinLnBrk="0" hangingPunct="1">
              <a:spcBef>
                <a:spcPct val="20000"/>
              </a:spcBef>
              <a:buFont typeface="Arial" pitchFamily="34" charset="0"/>
              <a:buChar char="•"/>
              <a:defRPr sz="1846" kern="1200">
                <a:solidFill>
                  <a:schemeClr val="tx1"/>
                </a:solidFill>
                <a:latin typeface="+mn-lt"/>
                <a:ea typeface="+mn-ea"/>
                <a:cs typeface="+mn-cs"/>
              </a:defRPr>
            </a:lvl6pPr>
            <a:lvl7pPr marL="2743269" indent="-211021" algn="l" defTabSz="844083" rtl="0" eaLnBrk="1" latinLnBrk="0" hangingPunct="1">
              <a:spcBef>
                <a:spcPct val="20000"/>
              </a:spcBef>
              <a:buFont typeface="Arial" pitchFamily="34" charset="0"/>
              <a:buChar char="•"/>
              <a:defRPr sz="1846" kern="1200">
                <a:solidFill>
                  <a:schemeClr val="tx1"/>
                </a:solidFill>
                <a:latin typeface="+mn-lt"/>
                <a:ea typeface="+mn-ea"/>
                <a:cs typeface="+mn-cs"/>
              </a:defRPr>
            </a:lvl7pPr>
            <a:lvl8pPr marL="3165310" indent="-211021" algn="l" defTabSz="844083" rtl="0" eaLnBrk="1" latinLnBrk="0" hangingPunct="1">
              <a:spcBef>
                <a:spcPct val="20000"/>
              </a:spcBef>
              <a:buFont typeface="Arial" pitchFamily="34" charset="0"/>
              <a:buChar char="•"/>
              <a:defRPr sz="1846" kern="1200">
                <a:solidFill>
                  <a:schemeClr val="tx1"/>
                </a:solidFill>
                <a:latin typeface="+mn-lt"/>
                <a:ea typeface="+mn-ea"/>
                <a:cs typeface="+mn-cs"/>
              </a:defRPr>
            </a:lvl8pPr>
            <a:lvl9pPr marL="3587351" indent="-211021" algn="l" defTabSz="844083" rtl="0" eaLnBrk="1" latinLnBrk="0" hangingPunct="1">
              <a:spcBef>
                <a:spcPct val="20000"/>
              </a:spcBef>
              <a:buFont typeface="Arial" pitchFamily="34" charset="0"/>
              <a:buChar char="•"/>
              <a:defRPr sz="1846" kern="1200">
                <a:solidFill>
                  <a:schemeClr val="tx1"/>
                </a:solidFill>
                <a:latin typeface="+mn-lt"/>
                <a:ea typeface="+mn-ea"/>
                <a:cs typeface="+mn-cs"/>
              </a:defRPr>
            </a:lvl9pPr>
          </a:lstStyle>
          <a:p>
            <a:r>
              <a:rPr lang="zh-CN" altLang="en-US" sz="2400" dirty="0" smtClean="0">
                <a:latin typeface="微软雅黑" panose="020B0503020204020204" pitchFamily="34" charset="-122"/>
                <a:ea typeface="微软雅黑" panose="020B0503020204020204" pitchFamily="34" charset="-122"/>
              </a:rPr>
              <a:t>描述物种之间的进化关系</a:t>
            </a:r>
            <a:endParaRPr lang="en-US" altLang="zh-CN" sz="2400" dirty="0" smtClean="0">
              <a:latin typeface="微软雅黑" panose="020B0503020204020204" pitchFamily="34" charset="-122"/>
              <a:ea typeface="微软雅黑" panose="020B0503020204020204" pitchFamily="34" charset="-122"/>
            </a:endParaRPr>
          </a:p>
          <a:p>
            <a:endParaRPr lang="en-US" altLang="zh-CN" sz="2400" dirty="0" smtClean="0">
              <a:latin typeface="微软雅黑" panose="020B0503020204020204" pitchFamily="34" charset="-122"/>
              <a:ea typeface="微软雅黑" panose="020B0503020204020204" pitchFamily="34" charset="-122"/>
            </a:endParaRPr>
          </a:p>
          <a:p>
            <a:r>
              <a:rPr lang="zh-CN" altLang="en-US" sz="2400" dirty="0" smtClean="0">
                <a:latin typeface="微软雅黑" panose="020B0503020204020204" pitchFamily="34" charset="-122"/>
                <a:ea typeface="微软雅黑" panose="020B0503020204020204" pitchFamily="34" charset="-122"/>
              </a:rPr>
              <a:t>叶节点通常为分子序列（</a:t>
            </a:r>
            <a:r>
              <a:rPr lang="en-US" altLang="zh-CN" sz="2400" dirty="0" smtClean="0">
                <a:latin typeface="微软雅黑" panose="020B0503020204020204" pitchFamily="34" charset="-122"/>
                <a:ea typeface="微软雅黑" panose="020B0503020204020204" pitchFamily="34" charset="-122"/>
              </a:rPr>
              <a:t>DNA/</a:t>
            </a:r>
            <a:r>
              <a:rPr lang="zh-CN" altLang="en-US" sz="2400" dirty="0" smtClean="0">
                <a:latin typeface="微软雅黑" panose="020B0503020204020204" pitchFamily="34" charset="-122"/>
                <a:ea typeface="微软雅黑" panose="020B0503020204020204" pitchFamily="34" charset="-122"/>
              </a:rPr>
              <a:t>蛋白质）</a:t>
            </a:r>
            <a:endParaRPr lang="en-US" altLang="zh-CN" sz="2400" dirty="0" smtClean="0">
              <a:latin typeface="微软雅黑" panose="020B0503020204020204" pitchFamily="34" charset="-122"/>
              <a:ea typeface="微软雅黑" panose="020B0503020204020204" pitchFamily="34" charset="-122"/>
            </a:endParaRPr>
          </a:p>
        </p:txBody>
      </p:sp>
      <p:pic>
        <p:nvPicPr>
          <p:cNvPr id="15" name="Picture 2" descr="https://timgsa.baidu.com/timg?image&amp;quality=80&amp;size=b9999_10000&amp;sec=1511935381282&amp;di=26d8e478b243d670653ce4844a82cb65&amp;imgtype=0&amp;src=http%3A%2F%2Fe.hiphotos.baidu.com%2Fzhidao%2Fwh%3D450%2C600%2Fsign%3D172583818501a18bf0be1a4bab1f2b3e%2Fc2fdfc039245d68848ceb709a6c27d1ed31b244a.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66799" y="1589763"/>
            <a:ext cx="3460289" cy="41869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8660547"/>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任意多边形 30"/>
          <p:cNvSpPr/>
          <p:nvPr>
            <p:custDataLst>
              <p:tags r:id="rId1"/>
            </p:custDataLst>
          </p:nvPr>
        </p:nvSpPr>
        <p:spPr>
          <a:xfrm>
            <a:off x="796994" y="891255"/>
            <a:ext cx="11395006" cy="45719"/>
          </a:xfrm>
          <a:custGeom>
            <a:avLst/>
            <a:gdLst>
              <a:gd name="connsiteX0" fmla="*/ 0 w 12125327"/>
              <a:gd name="connsiteY0" fmla="*/ 0 h 31282"/>
              <a:gd name="connsiteX1" fmla="*/ 12125327 w 12125327"/>
              <a:gd name="connsiteY1" fmla="*/ 0 h 31282"/>
              <a:gd name="connsiteX2" fmla="*/ 12125327 w 12125327"/>
              <a:gd name="connsiteY2" fmla="*/ 31282 h 31282"/>
              <a:gd name="connsiteX3" fmla="*/ 17139 w 12125327"/>
              <a:gd name="connsiteY3" fmla="*/ 31282 h 31282"/>
            </a:gdLst>
            <a:ahLst/>
            <a:cxnLst>
              <a:cxn ang="0">
                <a:pos x="connsiteX0" y="connsiteY0"/>
              </a:cxn>
              <a:cxn ang="0">
                <a:pos x="connsiteX1" y="connsiteY1"/>
              </a:cxn>
              <a:cxn ang="0">
                <a:pos x="connsiteX2" y="connsiteY2"/>
              </a:cxn>
              <a:cxn ang="0">
                <a:pos x="connsiteX3" y="connsiteY3"/>
              </a:cxn>
            </a:cxnLst>
            <a:rect l="l" t="t" r="r" b="b"/>
            <a:pathLst>
              <a:path w="12125327" h="31282">
                <a:moveTo>
                  <a:pt x="0" y="0"/>
                </a:moveTo>
                <a:lnTo>
                  <a:pt x="12125327" y="0"/>
                </a:lnTo>
                <a:lnTo>
                  <a:pt x="12125327" y="31282"/>
                </a:lnTo>
                <a:lnTo>
                  <a:pt x="17139" y="31282"/>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35" tIns="45718" rIns="91435" bIns="45718" numCol="1" spcCol="0" rtlCol="0" fromWordArt="0" anchor="ctr" anchorCtr="0" forceAA="0" compatLnSpc="1">
            <a:prstTxWarp prst="textNoShape">
              <a:avLst/>
            </a:prstTxWarp>
            <a:noAutofit/>
          </a:bodyPr>
          <a:lstStyle/>
          <a:p>
            <a:pPr algn="ctr"/>
            <a:endParaRPr lang="zh-CN" altLang="en-US" sz="1898">
              <a:latin typeface="Arial" panose="020B0604020202020204" pitchFamily="34" charset="0"/>
              <a:ea typeface="微软雅黑" panose="020B0503020204020204" pitchFamily="34" charset="-122"/>
              <a:sym typeface="Arial" panose="020B0604020202020204" pitchFamily="34" charset="0"/>
            </a:endParaRPr>
          </a:p>
        </p:txBody>
      </p:sp>
      <p:sp>
        <p:nvSpPr>
          <p:cNvPr id="32" name="任意多边形 31"/>
          <p:cNvSpPr/>
          <p:nvPr>
            <p:custDataLst>
              <p:tags r:id="rId2"/>
            </p:custDataLst>
          </p:nvPr>
        </p:nvSpPr>
        <p:spPr>
          <a:xfrm>
            <a:off x="0" y="133622"/>
            <a:ext cx="1219198" cy="815004"/>
          </a:xfrm>
          <a:custGeom>
            <a:avLst/>
            <a:gdLst>
              <a:gd name="connsiteX0" fmla="*/ 284734 w 577217"/>
              <a:gd name="connsiteY0" fmla="*/ 0 h 536832"/>
              <a:gd name="connsiteX1" fmla="*/ 577217 w 577217"/>
              <a:gd name="connsiteY1" fmla="*/ 536832 h 536832"/>
              <a:gd name="connsiteX2" fmla="*/ 0 w 577217"/>
              <a:gd name="connsiteY2" fmla="*/ 536832 h 536832"/>
              <a:gd name="connsiteX3" fmla="*/ 0 w 577217"/>
              <a:gd name="connsiteY3" fmla="*/ 184 h 536832"/>
            </a:gdLst>
            <a:ahLst/>
            <a:cxnLst>
              <a:cxn ang="0">
                <a:pos x="connsiteX0" y="connsiteY0"/>
              </a:cxn>
              <a:cxn ang="0">
                <a:pos x="connsiteX1" y="connsiteY1"/>
              </a:cxn>
              <a:cxn ang="0">
                <a:pos x="connsiteX2" y="connsiteY2"/>
              </a:cxn>
              <a:cxn ang="0">
                <a:pos x="connsiteX3" y="connsiteY3"/>
              </a:cxn>
            </a:cxnLst>
            <a:rect l="l" t="t" r="r" b="b"/>
            <a:pathLst>
              <a:path w="577217" h="536832">
                <a:moveTo>
                  <a:pt x="284734" y="0"/>
                </a:moveTo>
                <a:lnTo>
                  <a:pt x="577217" y="536832"/>
                </a:lnTo>
                <a:lnTo>
                  <a:pt x="0" y="536832"/>
                </a:lnTo>
                <a:lnTo>
                  <a:pt x="0" y="184"/>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35" tIns="45718" rIns="91435" bIns="45718" numCol="1" spcCol="0" rtlCol="0" fromWordArt="0" anchor="ctr" anchorCtr="0" forceAA="0" compatLnSpc="1">
            <a:prstTxWarp prst="textNoShape">
              <a:avLst/>
            </a:prstTxWarp>
            <a:noAutofit/>
          </a:bodyPr>
          <a:lstStyle/>
          <a:p>
            <a:pPr algn="ctr"/>
            <a:endParaRPr lang="zh-CN" altLang="en-US" sz="1898" dirty="0">
              <a:solidFill>
                <a:srgbClr val="7EC234"/>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Content Placeholder 2"/>
          <p:cNvSpPr txBox="1">
            <a:spLocks/>
          </p:cNvSpPr>
          <p:nvPr/>
        </p:nvSpPr>
        <p:spPr>
          <a:xfrm>
            <a:off x="1447798" y="303763"/>
            <a:ext cx="4089402" cy="889474"/>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r>
              <a:rPr lang="zh-CN" altLang="en-US" sz="2400" dirty="0" smtClean="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背景 </a:t>
            </a:r>
            <a:r>
              <a:rPr lang="en-US" altLang="zh-CN" sz="2400" dirty="0" smtClean="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 </a:t>
            </a:r>
            <a:r>
              <a:rPr lang="zh-CN" altLang="en-US" sz="2400" dirty="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多目标优化问题</a:t>
            </a:r>
          </a:p>
          <a:p>
            <a:pPr algn="l"/>
            <a:endParaRPr lang="en-US" sz="2400" dirty="0">
              <a:solidFill>
                <a:srgbClr val="003366"/>
              </a:solidFill>
              <a:latin typeface="Arial" panose="020B0604020202020204" pitchFamily="34" charset="0"/>
              <a:ea typeface="微软雅黑" panose="020B0503020204020204" pitchFamily="34" charset="-122"/>
              <a:cs typeface="+mn-ea"/>
              <a:sym typeface="Arial" panose="020B0604020202020204" pitchFamily="34" charset="0"/>
            </a:endParaRPr>
          </a:p>
        </p:txBody>
      </p:sp>
      <p:pic>
        <p:nvPicPr>
          <p:cNvPr id="9" name="图片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81097" y="1965880"/>
            <a:ext cx="3888432" cy="3888432"/>
          </a:xfrm>
          <a:prstGeom prst="rect">
            <a:avLst/>
          </a:prstGeom>
        </p:spPr>
      </p:pic>
      <p:sp>
        <p:nvSpPr>
          <p:cNvPr id="10" name="文本框 9"/>
          <p:cNvSpPr txBox="1"/>
          <p:nvPr/>
        </p:nvSpPr>
        <p:spPr>
          <a:xfrm>
            <a:off x="6124489" y="4353067"/>
            <a:ext cx="4420099" cy="1237262"/>
          </a:xfrm>
          <a:prstGeom prst="rect">
            <a:avLst/>
          </a:prstGeom>
          <a:noFill/>
        </p:spPr>
        <p:txBody>
          <a:bodyPr wrap="square" rtlCol="0">
            <a:spAutoFit/>
          </a:bodyPr>
          <a:lstStyle/>
          <a:p>
            <a:pPr marL="342900" indent="-342900">
              <a:lnSpc>
                <a:spcPct val="90000"/>
              </a:lnSpc>
              <a:spcBef>
                <a:spcPct val="20000"/>
              </a:spcBef>
              <a:buFont typeface="Arial" pitchFamily="34" charset="0"/>
              <a:buChar char="•"/>
            </a:pPr>
            <a:r>
              <a:rPr lang="en-US" altLang="zh-CN" sz="2400" dirty="0" smtClean="0"/>
              <a:t>Pareto Front (PF)</a:t>
            </a:r>
          </a:p>
          <a:p>
            <a:pPr marL="342900" indent="-342900">
              <a:lnSpc>
                <a:spcPct val="90000"/>
              </a:lnSpc>
              <a:spcBef>
                <a:spcPct val="20000"/>
              </a:spcBef>
              <a:buFont typeface="Arial" pitchFamily="34" charset="0"/>
              <a:buChar char="•"/>
            </a:pPr>
            <a:r>
              <a:rPr lang="zh-CN" altLang="en-US" sz="2400" dirty="0" smtClean="0"/>
              <a:t>收敛性</a:t>
            </a:r>
            <a:r>
              <a:rPr lang="en-US" altLang="zh-CN" sz="2400" dirty="0" smtClean="0"/>
              <a:t> </a:t>
            </a:r>
            <a:endParaRPr lang="en-US" altLang="zh-CN" sz="2400" dirty="0"/>
          </a:p>
          <a:p>
            <a:pPr marL="342900" indent="-342900">
              <a:lnSpc>
                <a:spcPct val="90000"/>
              </a:lnSpc>
              <a:spcBef>
                <a:spcPct val="20000"/>
              </a:spcBef>
              <a:buFont typeface="Arial" pitchFamily="34" charset="0"/>
              <a:buChar char="•"/>
            </a:pPr>
            <a:r>
              <a:rPr lang="zh-CN" altLang="en-US" sz="2400" dirty="0" smtClean="0"/>
              <a:t>分布性</a:t>
            </a:r>
            <a:endParaRPr lang="zh-CN" altLang="en-US" sz="2400" dirty="0"/>
          </a:p>
        </p:txBody>
      </p:sp>
      <p:pic>
        <p:nvPicPr>
          <p:cNvPr id="11" name="图片 10"/>
          <p:cNvPicPr>
            <a:picLocks noChangeAspect="1"/>
          </p:cNvPicPr>
          <p:nvPr/>
        </p:nvPicPr>
        <p:blipFill>
          <a:blip r:embed="rId6"/>
          <a:stretch>
            <a:fillRect/>
          </a:stretch>
        </p:blipFill>
        <p:spPr>
          <a:xfrm>
            <a:off x="5410199" y="2054780"/>
            <a:ext cx="5442278" cy="1285884"/>
          </a:xfrm>
          <a:prstGeom prst="rect">
            <a:avLst/>
          </a:prstGeom>
        </p:spPr>
      </p:pic>
      <p:pic>
        <p:nvPicPr>
          <p:cNvPr id="13" name="图片 12"/>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1290083" y="66387"/>
            <a:ext cx="759112" cy="75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65976298"/>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任意多边形 30"/>
          <p:cNvSpPr/>
          <p:nvPr>
            <p:custDataLst>
              <p:tags r:id="rId1"/>
            </p:custDataLst>
          </p:nvPr>
        </p:nvSpPr>
        <p:spPr>
          <a:xfrm>
            <a:off x="796994" y="891255"/>
            <a:ext cx="11395006" cy="45719"/>
          </a:xfrm>
          <a:custGeom>
            <a:avLst/>
            <a:gdLst>
              <a:gd name="connsiteX0" fmla="*/ 0 w 12125327"/>
              <a:gd name="connsiteY0" fmla="*/ 0 h 31282"/>
              <a:gd name="connsiteX1" fmla="*/ 12125327 w 12125327"/>
              <a:gd name="connsiteY1" fmla="*/ 0 h 31282"/>
              <a:gd name="connsiteX2" fmla="*/ 12125327 w 12125327"/>
              <a:gd name="connsiteY2" fmla="*/ 31282 h 31282"/>
              <a:gd name="connsiteX3" fmla="*/ 17139 w 12125327"/>
              <a:gd name="connsiteY3" fmla="*/ 31282 h 31282"/>
            </a:gdLst>
            <a:ahLst/>
            <a:cxnLst>
              <a:cxn ang="0">
                <a:pos x="connsiteX0" y="connsiteY0"/>
              </a:cxn>
              <a:cxn ang="0">
                <a:pos x="connsiteX1" y="connsiteY1"/>
              </a:cxn>
              <a:cxn ang="0">
                <a:pos x="connsiteX2" y="connsiteY2"/>
              </a:cxn>
              <a:cxn ang="0">
                <a:pos x="connsiteX3" y="connsiteY3"/>
              </a:cxn>
            </a:cxnLst>
            <a:rect l="l" t="t" r="r" b="b"/>
            <a:pathLst>
              <a:path w="12125327" h="31282">
                <a:moveTo>
                  <a:pt x="0" y="0"/>
                </a:moveTo>
                <a:lnTo>
                  <a:pt x="12125327" y="0"/>
                </a:lnTo>
                <a:lnTo>
                  <a:pt x="12125327" y="31282"/>
                </a:lnTo>
                <a:lnTo>
                  <a:pt x="17139" y="31282"/>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35" tIns="45718" rIns="91435" bIns="45718" numCol="1" spcCol="0" rtlCol="0" fromWordArt="0" anchor="ctr" anchorCtr="0" forceAA="0" compatLnSpc="1">
            <a:prstTxWarp prst="textNoShape">
              <a:avLst/>
            </a:prstTxWarp>
            <a:noAutofit/>
          </a:bodyPr>
          <a:lstStyle/>
          <a:p>
            <a:pPr algn="ctr"/>
            <a:endParaRPr lang="zh-CN" altLang="en-US" sz="1898">
              <a:latin typeface="Arial" panose="020B0604020202020204" pitchFamily="34" charset="0"/>
              <a:ea typeface="微软雅黑" panose="020B0503020204020204" pitchFamily="34" charset="-122"/>
              <a:sym typeface="Arial" panose="020B0604020202020204" pitchFamily="34" charset="0"/>
            </a:endParaRPr>
          </a:p>
        </p:txBody>
      </p:sp>
      <p:sp>
        <p:nvSpPr>
          <p:cNvPr id="32" name="任意多边形 31"/>
          <p:cNvSpPr/>
          <p:nvPr>
            <p:custDataLst>
              <p:tags r:id="rId2"/>
            </p:custDataLst>
          </p:nvPr>
        </p:nvSpPr>
        <p:spPr>
          <a:xfrm>
            <a:off x="0" y="133622"/>
            <a:ext cx="1219198" cy="815004"/>
          </a:xfrm>
          <a:custGeom>
            <a:avLst/>
            <a:gdLst>
              <a:gd name="connsiteX0" fmla="*/ 284734 w 577217"/>
              <a:gd name="connsiteY0" fmla="*/ 0 h 536832"/>
              <a:gd name="connsiteX1" fmla="*/ 577217 w 577217"/>
              <a:gd name="connsiteY1" fmla="*/ 536832 h 536832"/>
              <a:gd name="connsiteX2" fmla="*/ 0 w 577217"/>
              <a:gd name="connsiteY2" fmla="*/ 536832 h 536832"/>
              <a:gd name="connsiteX3" fmla="*/ 0 w 577217"/>
              <a:gd name="connsiteY3" fmla="*/ 184 h 536832"/>
            </a:gdLst>
            <a:ahLst/>
            <a:cxnLst>
              <a:cxn ang="0">
                <a:pos x="connsiteX0" y="connsiteY0"/>
              </a:cxn>
              <a:cxn ang="0">
                <a:pos x="connsiteX1" y="connsiteY1"/>
              </a:cxn>
              <a:cxn ang="0">
                <a:pos x="connsiteX2" y="connsiteY2"/>
              </a:cxn>
              <a:cxn ang="0">
                <a:pos x="connsiteX3" y="connsiteY3"/>
              </a:cxn>
            </a:cxnLst>
            <a:rect l="l" t="t" r="r" b="b"/>
            <a:pathLst>
              <a:path w="577217" h="536832">
                <a:moveTo>
                  <a:pt x="284734" y="0"/>
                </a:moveTo>
                <a:lnTo>
                  <a:pt x="577217" y="536832"/>
                </a:lnTo>
                <a:lnTo>
                  <a:pt x="0" y="536832"/>
                </a:lnTo>
                <a:lnTo>
                  <a:pt x="0" y="184"/>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35" tIns="45718" rIns="91435" bIns="45718" numCol="1" spcCol="0" rtlCol="0" fromWordArt="0" anchor="ctr" anchorCtr="0" forceAA="0" compatLnSpc="1">
            <a:prstTxWarp prst="textNoShape">
              <a:avLst/>
            </a:prstTxWarp>
            <a:noAutofit/>
          </a:bodyPr>
          <a:lstStyle/>
          <a:p>
            <a:pPr algn="ctr"/>
            <a:endParaRPr lang="zh-CN" altLang="en-US" sz="1898" dirty="0">
              <a:solidFill>
                <a:srgbClr val="7EC234"/>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Content Placeholder 2"/>
          <p:cNvSpPr txBox="1">
            <a:spLocks/>
          </p:cNvSpPr>
          <p:nvPr/>
        </p:nvSpPr>
        <p:spPr>
          <a:xfrm>
            <a:off x="1447798" y="303763"/>
            <a:ext cx="4089402" cy="889474"/>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r>
              <a:rPr lang="zh-CN" altLang="en-US" sz="2400" dirty="0" smtClean="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背景</a:t>
            </a:r>
            <a:r>
              <a:rPr lang="en-US" altLang="zh-CN" sz="2400" dirty="0" smtClean="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 </a:t>
            </a:r>
            <a:endParaRPr lang="zh-CN" altLang="en-US" sz="2400" dirty="0">
              <a:solidFill>
                <a:srgbClr val="003366"/>
              </a:solidFill>
              <a:latin typeface="Arial" panose="020B0604020202020204" pitchFamily="34" charset="0"/>
              <a:ea typeface="微软雅黑" panose="020B0503020204020204" pitchFamily="34" charset="-122"/>
              <a:cs typeface="+mn-ea"/>
              <a:sym typeface="Arial" panose="020B0604020202020204" pitchFamily="34" charset="0"/>
            </a:endParaRPr>
          </a:p>
          <a:p>
            <a:pPr algn="l"/>
            <a:endParaRPr lang="en-US" sz="2400" dirty="0">
              <a:solidFill>
                <a:srgbClr val="003366"/>
              </a:solidFill>
              <a:latin typeface="Arial" panose="020B0604020202020204" pitchFamily="34" charset="0"/>
              <a:ea typeface="微软雅黑" panose="020B0503020204020204" pitchFamily="34" charset="-122"/>
              <a:cs typeface="+mn-ea"/>
              <a:sym typeface="Arial" panose="020B0604020202020204" pitchFamily="34" charset="0"/>
            </a:endParaRPr>
          </a:p>
        </p:txBody>
      </p:sp>
      <p:pic>
        <p:nvPicPr>
          <p:cNvPr id="13" name="图片 12"/>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1290083" y="66387"/>
            <a:ext cx="759112" cy="75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内容占位符 2"/>
          <p:cNvSpPr txBox="1">
            <a:spLocks/>
          </p:cNvSpPr>
          <p:nvPr/>
        </p:nvSpPr>
        <p:spPr>
          <a:xfrm>
            <a:off x="1930400" y="1867828"/>
            <a:ext cx="10515600" cy="4278972"/>
          </a:xfrm>
          <a:prstGeom prst="rect">
            <a:avLst/>
          </a:prstGeom>
        </p:spPr>
        <p:txBody>
          <a:bodyPr/>
          <a:lstStyle>
            <a:lvl1pPr marL="315913" indent="-315913" algn="l" rtl="0" eaLnBrk="0" fontAlgn="base" hangingPunct="0">
              <a:spcBef>
                <a:spcPct val="20000"/>
              </a:spcBef>
              <a:spcAft>
                <a:spcPct val="0"/>
              </a:spcAft>
              <a:buFont typeface="Arial" panose="020B0604020202020204" pitchFamily="34" charset="0"/>
              <a:buChar char="•"/>
              <a:defRPr sz="2900" kern="1200">
                <a:solidFill>
                  <a:schemeClr val="tx1"/>
                </a:solidFill>
                <a:latin typeface="+mn-lt"/>
                <a:ea typeface="+mn-ea"/>
                <a:cs typeface="+mn-cs"/>
              </a:defRPr>
            </a:lvl1pPr>
            <a:lvl2pPr marL="685800" indent="-263525" algn="l" rtl="0" eaLnBrk="0" fontAlgn="base" hangingPunct="0">
              <a:spcBef>
                <a:spcPct val="20000"/>
              </a:spcBef>
              <a:spcAft>
                <a:spcPct val="0"/>
              </a:spcAft>
              <a:buFont typeface="Arial" panose="020B0604020202020204" pitchFamily="34" charset="0"/>
              <a:buChar char="–"/>
              <a:defRPr sz="2500" kern="1200">
                <a:solidFill>
                  <a:schemeClr val="tx1"/>
                </a:solidFill>
                <a:latin typeface="+mn-lt"/>
                <a:ea typeface="+mn-ea"/>
                <a:cs typeface="+mn-cs"/>
              </a:defRPr>
            </a:lvl2pPr>
            <a:lvl3pPr marL="1054100" indent="-209550" algn="l" rtl="0" eaLnBrk="0" fontAlgn="base" hangingPunct="0">
              <a:spcBef>
                <a:spcPct val="20000"/>
              </a:spcBef>
              <a:spcAft>
                <a:spcPct val="0"/>
              </a:spcAft>
              <a:buFont typeface="Arial" panose="020B0604020202020204" pitchFamily="34" charset="0"/>
              <a:buChar char="•"/>
              <a:defRPr sz="2200" kern="1200">
                <a:solidFill>
                  <a:schemeClr val="tx1"/>
                </a:solidFill>
                <a:latin typeface="+mn-lt"/>
                <a:ea typeface="+mn-ea"/>
                <a:cs typeface="+mn-cs"/>
              </a:defRPr>
            </a:lvl3pPr>
            <a:lvl4pPr marL="1476375" indent="-209550" algn="l" rtl="0" eaLnBrk="0" fontAlgn="base" hangingPunct="0">
              <a:spcBef>
                <a:spcPct val="20000"/>
              </a:spcBef>
              <a:spcAft>
                <a:spcPct val="0"/>
              </a:spcAft>
              <a:buFont typeface="Arial" panose="020B0604020202020204" pitchFamily="34" charset="0"/>
              <a:buChar char="–"/>
              <a:defRPr kern="1200">
                <a:solidFill>
                  <a:schemeClr val="tx1"/>
                </a:solidFill>
                <a:latin typeface="+mn-lt"/>
                <a:ea typeface="+mn-ea"/>
                <a:cs typeface="+mn-cs"/>
              </a:defRPr>
            </a:lvl4pPr>
            <a:lvl5pPr marL="1898650" indent="-209550" algn="l" rtl="0" eaLnBrk="0" fontAlgn="base" hangingPunct="0">
              <a:spcBef>
                <a:spcPct val="20000"/>
              </a:spcBef>
              <a:spcAft>
                <a:spcPct val="0"/>
              </a:spcAft>
              <a:buFont typeface="Arial" panose="020B0604020202020204" pitchFamily="34" charset="0"/>
              <a:buChar char="»"/>
              <a:defRPr kern="1200">
                <a:solidFill>
                  <a:schemeClr val="tx1"/>
                </a:solidFill>
                <a:latin typeface="+mn-lt"/>
                <a:ea typeface="+mn-ea"/>
                <a:cs typeface="+mn-cs"/>
              </a:defRPr>
            </a:lvl5pPr>
            <a:lvl6pPr marL="2321227" indent="-211021" algn="l" defTabSz="844083" rtl="0" eaLnBrk="1" latinLnBrk="0" hangingPunct="1">
              <a:spcBef>
                <a:spcPct val="20000"/>
              </a:spcBef>
              <a:buFont typeface="Arial" pitchFamily="34" charset="0"/>
              <a:buChar char="•"/>
              <a:defRPr sz="1846" kern="1200">
                <a:solidFill>
                  <a:schemeClr val="tx1"/>
                </a:solidFill>
                <a:latin typeface="+mn-lt"/>
                <a:ea typeface="+mn-ea"/>
                <a:cs typeface="+mn-cs"/>
              </a:defRPr>
            </a:lvl6pPr>
            <a:lvl7pPr marL="2743269" indent="-211021" algn="l" defTabSz="844083" rtl="0" eaLnBrk="1" latinLnBrk="0" hangingPunct="1">
              <a:spcBef>
                <a:spcPct val="20000"/>
              </a:spcBef>
              <a:buFont typeface="Arial" pitchFamily="34" charset="0"/>
              <a:buChar char="•"/>
              <a:defRPr sz="1846" kern="1200">
                <a:solidFill>
                  <a:schemeClr val="tx1"/>
                </a:solidFill>
                <a:latin typeface="+mn-lt"/>
                <a:ea typeface="+mn-ea"/>
                <a:cs typeface="+mn-cs"/>
              </a:defRPr>
            </a:lvl7pPr>
            <a:lvl8pPr marL="3165310" indent="-211021" algn="l" defTabSz="844083" rtl="0" eaLnBrk="1" latinLnBrk="0" hangingPunct="1">
              <a:spcBef>
                <a:spcPct val="20000"/>
              </a:spcBef>
              <a:buFont typeface="Arial" pitchFamily="34" charset="0"/>
              <a:buChar char="•"/>
              <a:defRPr sz="1846" kern="1200">
                <a:solidFill>
                  <a:schemeClr val="tx1"/>
                </a:solidFill>
                <a:latin typeface="+mn-lt"/>
                <a:ea typeface="+mn-ea"/>
                <a:cs typeface="+mn-cs"/>
              </a:defRPr>
            </a:lvl8pPr>
            <a:lvl9pPr marL="3587351" indent="-211021" algn="l" defTabSz="844083" rtl="0" eaLnBrk="1" latinLnBrk="0" hangingPunct="1">
              <a:spcBef>
                <a:spcPct val="20000"/>
              </a:spcBef>
              <a:buFont typeface="Arial" pitchFamily="34" charset="0"/>
              <a:buChar char="•"/>
              <a:defRPr sz="1846" kern="1200">
                <a:solidFill>
                  <a:schemeClr val="tx1"/>
                </a:solidFill>
                <a:latin typeface="+mn-lt"/>
                <a:ea typeface="+mn-ea"/>
                <a:cs typeface="+mn-cs"/>
              </a:defRPr>
            </a:lvl9pPr>
          </a:lstStyle>
          <a:p>
            <a:pPr marL="0" indent="0">
              <a:buNone/>
            </a:pPr>
            <a:r>
              <a:rPr lang="zh-CN" altLang="en-US" sz="3200" dirty="0" smtClean="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为什么用多目标</a:t>
            </a:r>
            <a:r>
              <a:rPr lang="zh-CN" altLang="en-US" sz="3200" dirty="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进化</a:t>
            </a:r>
            <a:r>
              <a:rPr lang="zh-CN" altLang="en-US" sz="3200" dirty="0" smtClean="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算法解决重建进化树问题？</a:t>
            </a:r>
            <a:endParaRPr lang="en-US" altLang="zh-CN" sz="3200" dirty="0" smtClean="0">
              <a:solidFill>
                <a:srgbClr val="003366"/>
              </a:solidFill>
              <a:latin typeface="Arial" panose="020B0604020202020204" pitchFamily="34" charset="0"/>
              <a:ea typeface="微软雅黑" panose="020B0503020204020204" pitchFamily="34" charset="-122"/>
              <a:cs typeface="+mn-ea"/>
              <a:sym typeface="Arial" panose="020B0604020202020204" pitchFamily="34" charset="0"/>
            </a:endParaRPr>
          </a:p>
          <a:p>
            <a:pPr marL="0" indent="0">
              <a:buNone/>
            </a:pPr>
            <a:endParaRPr lang="en-US" altLang="zh-CN" dirty="0" smtClean="0">
              <a:latin typeface="微软雅黑" panose="020B0503020204020204" pitchFamily="34" charset="-122"/>
              <a:ea typeface="微软雅黑" panose="020B0503020204020204" pitchFamily="34" charset="-122"/>
            </a:endParaRPr>
          </a:p>
          <a:p>
            <a:r>
              <a:rPr lang="zh-CN" altLang="en-US" dirty="0" smtClean="0">
                <a:latin typeface="微软雅黑" panose="020B0503020204020204" pitchFamily="34" charset="-122"/>
                <a:ea typeface="微软雅黑" panose="020B0503020204020204" pitchFamily="34" charset="-122"/>
              </a:rPr>
              <a:t>两个评判一棵进化树优劣的方法（目标函数）</a:t>
            </a:r>
            <a:endParaRPr lang="en-US" altLang="zh-CN" dirty="0" smtClean="0"/>
          </a:p>
          <a:p>
            <a:pPr marL="884237" lvl="1" indent="-514350">
              <a:buFont typeface="+mj-lt"/>
              <a:buAutoNum type="arabicPeriod"/>
            </a:pPr>
            <a:r>
              <a:rPr lang="zh-CN" altLang="en-US" dirty="0" smtClean="0"/>
              <a:t>最大简约法 </a:t>
            </a:r>
            <a:r>
              <a:rPr lang="en-US" altLang="zh-CN" dirty="0" smtClean="0"/>
              <a:t>(MP)</a:t>
            </a:r>
          </a:p>
          <a:p>
            <a:pPr marL="884237" lvl="1" indent="-514350">
              <a:buFont typeface="+mj-lt"/>
              <a:buAutoNum type="arabicPeriod"/>
            </a:pPr>
            <a:r>
              <a:rPr lang="zh-CN" altLang="en-US" dirty="0" smtClean="0"/>
              <a:t>最大似然法</a:t>
            </a:r>
            <a:r>
              <a:rPr lang="en-US" altLang="zh-CN" dirty="0" smtClean="0"/>
              <a:t> (ML)</a:t>
            </a:r>
          </a:p>
          <a:p>
            <a:pPr marL="514350" indent="-514350">
              <a:buFont typeface="+mj-lt"/>
              <a:buAutoNum type="arabicPeriod"/>
            </a:pPr>
            <a:endParaRPr lang="en-US" altLang="zh-CN" dirty="0"/>
          </a:p>
          <a:p>
            <a:r>
              <a:rPr lang="en-US" altLang="zh-CN" dirty="0">
                <a:latin typeface="微软雅黑" panose="020B0503020204020204" pitchFamily="34" charset="-122"/>
                <a:ea typeface="微软雅黑" panose="020B0503020204020204" pitchFamily="34" charset="-122"/>
              </a:rPr>
              <a:t>MP</a:t>
            </a:r>
            <a:r>
              <a:rPr lang="zh-CN" altLang="en-US" dirty="0">
                <a:latin typeface="微软雅黑" panose="020B0503020204020204" pitchFamily="34" charset="-122"/>
                <a:ea typeface="微软雅黑" panose="020B0503020204020204" pitchFamily="34" charset="-122"/>
              </a:rPr>
              <a:t>和</a:t>
            </a:r>
            <a:r>
              <a:rPr lang="en-US" altLang="zh-CN" dirty="0" smtClean="0">
                <a:latin typeface="微软雅黑" panose="020B0503020204020204" pitchFamily="34" charset="-122"/>
                <a:ea typeface="微软雅黑" panose="020B0503020204020204" pitchFamily="34" charset="-122"/>
              </a:rPr>
              <a:t>ML</a:t>
            </a:r>
            <a:r>
              <a:rPr lang="zh-CN" altLang="en-US" dirty="0" smtClean="0">
                <a:latin typeface="微软雅黑" panose="020B0503020204020204" pitchFamily="34" charset="-122"/>
                <a:ea typeface="微软雅黑" panose="020B0503020204020204" pitchFamily="34" charset="-122"/>
              </a:rPr>
              <a:t>之间互相</a:t>
            </a:r>
            <a:r>
              <a:rPr lang="zh-CN" altLang="en-US" dirty="0">
                <a:latin typeface="微软雅黑" panose="020B0503020204020204" pitchFamily="34" charset="-122"/>
                <a:ea typeface="微软雅黑" panose="020B0503020204020204" pitchFamily="34" charset="-122"/>
              </a:rPr>
              <a:t>抑制</a:t>
            </a:r>
          </a:p>
          <a:p>
            <a:pPr marL="514350" indent="-514350">
              <a:buFont typeface="+mj-lt"/>
              <a:buAutoNum type="arabicPeriod"/>
            </a:pPr>
            <a:endParaRPr lang="en-US" altLang="zh-CN" dirty="0" smtClean="0"/>
          </a:p>
        </p:txBody>
      </p:sp>
    </p:spTree>
    <p:extLst>
      <p:ext uri="{BB962C8B-B14F-4D97-AF65-F5344CB8AC3E}">
        <p14:creationId xmlns:p14="http://schemas.microsoft.com/office/powerpoint/2010/main" val="1841369960"/>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任意多边形 30"/>
          <p:cNvSpPr/>
          <p:nvPr>
            <p:custDataLst>
              <p:tags r:id="rId1"/>
            </p:custDataLst>
          </p:nvPr>
        </p:nvSpPr>
        <p:spPr>
          <a:xfrm>
            <a:off x="796994" y="891255"/>
            <a:ext cx="11395006" cy="45719"/>
          </a:xfrm>
          <a:custGeom>
            <a:avLst/>
            <a:gdLst>
              <a:gd name="connsiteX0" fmla="*/ 0 w 12125327"/>
              <a:gd name="connsiteY0" fmla="*/ 0 h 31282"/>
              <a:gd name="connsiteX1" fmla="*/ 12125327 w 12125327"/>
              <a:gd name="connsiteY1" fmla="*/ 0 h 31282"/>
              <a:gd name="connsiteX2" fmla="*/ 12125327 w 12125327"/>
              <a:gd name="connsiteY2" fmla="*/ 31282 h 31282"/>
              <a:gd name="connsiteX3" fmla="*/ 17139 w 12125327"/>
              <a:gd name="connsiteY3" fmla="*/ 31282 h 31282"/>
            </a:gdLst>
            <a:ahLst/>
            <a:cxnLst>
              <a:cxn ang="0">
                <a:pos x="connsiteX0" y="connsiteY0"/>
              </a:cxn>
              <a:cxn ang="0">
                <a:pos x="connsiteX1" y="connsiteY1"/>
              </a:cxn>
              <a:cxn ang="0">
                <a:pos x="connsiteX2" y="connsiteY2"/>
              </a:cxn>
              <a:cxn ang="0">
                <a:pos x="connsiteX3" y="connsiteY3"/>
              </a:cxn>
            </a:cxnLst>
            <a:rect l="l" t="t" r="r" b="b"/>
            <a:pathLst>
              <a:path w="12125327" h="31282">
                <a:moveTo>
                  <a:pt x="0" y="0"/>
                </a:moveTo>
                <a:lnTo>
                  <a:pt x="12125327" y="0"/>
                </a:lnTo>
                <a:lnTo>
                  <a:pt x="12125327" y="31282"/>
                </a:lnTo>
                <a:lnTo>
                  <a:pt x="17139" y="31282"/>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35" tIns="45718" rIns="91435" bIns="45718" numCol="1" spcCol="0" rtlCol="0" fromWordArt="0" anchor="ctr" anchorCtr="0" forceAA="0" compatLnSpc="1">
            <a:prstTxWarp prst="textNoShape">
              <a:avLst/>
            </a:prstTxWarp>
            <a:noAutofit/>
          </a:bodyPr>
          <a:lstStyle/>
          <a:p>
            <a:pPr algn="ctr"/>
            <a:endParaRPr lang="zh-CN" altLang="en-US" sz="1898">
              <a:latin typeface="Arial" panose="020B0604020202020204" pitchFamily="34" charset="0"/>
              <a:ea typeface="微软雅黑" panose="020B0503020204020204" pitchFamily="34" charset="-122"/>
              <a:sym typeface="Arial" panose="020B0604020202020204" pitchFamily="34" charset="0"/>
            </a:endParaRPr>
          </a:p>
        </p:txBody>
      </p:sp>
      <p:sp>
        <p:nvSpPr>
          <p:cNvPr id="32" name="任意多边形 31"/>
          <p:cNvSpPr/>
          <p:nvPr>
            <p:custDataLst>
              <p:tags r:id="rId2"/>
            </p:custDataLst>
          </p:nvPr>
        </p:nvSpPr>
        <p:spPr>
          <a:xfrm>
            <a:off x="0" y="133622"/>
            <a:ext cx="1219198" cy="815004"/>
          </a:xfrm>
          <a:custGeom>
            <a:avLst/>
            <a:gdLst>
              <a:gd name="connsiteX0" fmla="*/ 284734 w 577217"/>
              <a:gd name="connsiteY0" fmla="*/ 0 h 536832"/>
              <a:gd name="connsiteX1" fmla="*/ 577217 w 577217"/>
              <a:gd name="connsiteY1" fmla="*/ 536832 h 536832"/>
              <a:gd name="connsiteX2" fmla="*/ 0 w 577217"/>
              <a:gd name="connsiteY2" fmla="*/ 536832 h 536832"/>
              <a:gd name="connsiteX3" fmla="*/ 0 w 577217"/>
              <a:gd name="connsiteY3" fmla="*/ 184 h 536832"/>
            </a:gdLst>
            <a:ahLst/>
            <a:cxnLst>
              <a:cxn ang="0">
                <a:pos x="connsiteX0" y="connsiteY0"/>
              </a:cxn>
              <a:cxn ang="0">
                <a:pos x="connsiteX1" y="connsiteY1"/>
              </a:cxn>
              <a:cxn ang="0">
                <a:pos x="connsiteX2" y="connsiteY2"/>
              </a:cxn>
              <a:cxn ang="0">
                <a:pos x="connsiteX3" y="connsiteY3"/>
              </a:cxn>
            </a:cxnLst>
            <a:rect l="l" t="t" r="r" b="b"/>
            <a:pathLst>
              <a:path w="577217" h="536832">
                <a:moveTo>
                  <a:pt x="284734" y="0"/>
                </a:moveTo>
                <a:lnTo>
                  <a:pt x="577217" y="536832"/>
                </a:lnTo>
                <a:lnTo>
                  <a:pt x="0" y="536832"/>
                </a:lnTo>
                <a:lnTo>
                  <a:pt x="0" y="184"/>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35" tIns="45718" rIns="91435" bIns="45718" numCol="1" spcCol="0" rtlCol="0" fromWordArt="0" anchor="ctr" anchorCtr="0" forceAA="0" compatLnSpc="1">
            <a:prstTxWarp prst="textNoShape">
              <a:avLst/>
            </a:prstTxWarp>
            <a:noAutofit/>
          </a:bodyPr>
          <a:lstStyle/>
          <a:p>
            <a:pPr algn="ctr"/>
            <a:endParaRPr lang="zh-CN" altLang="en-US" sz="1898" dirty="0">
              <a:solidFill>
                <a:srgbClr val="7EC234"/>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Content Placeholder 2"/>
          <p:cNvSpPr txBox="1">
            <a:spLocks/>
          </p:cNvSpPr>
          <p:nvPr/>
        </p:nvSpPr>
        <p:spPr>
          <a:xfrm>
            <a:off x="1447798" y="303763"/>
            <a:ext cx="4089402" cy="889474"/>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r>
              <a:rPr lang="zh-CN" altLang="en-US" sz="2400" dirty="0" smtClean="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背景 </a:t>
            </a:r>
            <a:r>
              <a:rPr lang="en-US" altLang="zh-CN" sz="2400" dirty="0" smtClean="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 </a:t>
            </a:r>
            <a:r>
              <a:rPr lang="zh-CN" altLang="en-US" sz="2400" dirty="0" smtClean="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问题</a:t>
            </a:r>
            <a:r>
              <a:rPr lang="en-US" altLang="zh-CN" sz="2400" dirty="0" smtClean="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&amp;</a:t>
            </a:r>
            <a:r>
              <a:rPr lang="zh-CN" altLang="en-US" sz="2400" dirty="0" smtClean="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改进思路</a:t>
            </a:r>
            <a:endParaRPr lang="zh-CN" altLang="en-US" sz="2400" dirty="0">
              <a:solidFill>
                <a:srgbClr val="003366"/>
              </a:solidFill>
              <a:latin typeface="Arial" panose="020B0604020202020204" pitchFamily="34" charset="0"/>
              <a:ea typeface="微软雅黑" panose="020B0503020204020204" pitchFamily="34" charset="-122"/>
              <a:cs typeface="+mn-ea"/>
              <a:sym typeface="Arial" panose="020B0604020202020204" pitchFamily="34" charset="0"/>
            </a:endParaRPr>
          </a:p>
          <a:p>
            <a:pPr algn="l"/>
            <a:endParaRPr lang="en-US" sz="2400" dirty="0">
              <a:solidFill>
                <a:srgbClr val="003366"/>
              </a:solidFill>
              <a:latin typeface="Arial" panose="020B0604020202020204" pitchFamily="34" charset="0"/>
              <a:ea typeface="微软雅黑" panose="020B0503020204020204" pitchFamily="34" charset="-122"/>
              <a:cs typeface="+mn-ea"/>
              <a:sym typeface="Arial" panose="020B0604020202020204" pitchFamily="34" charset="0"/>
            </a:endParaRPr>
          </a:p>
        </p:txBody>
      </p:sp>
      <p:pic>
        <p:nvPicPr>
          <p:cNvPr id="13" name="图片 12"/>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1290083" y="66387"/>
            <a:ext cx="759112" cy="75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内容占位符 2"/>
          <p:cNvSpPr txBox="1">
            <a:spLocks/>
          </p:cNvSpPr>
          <p:nvPr/>
        </p:nvSpPr>
        <p:spPr>
          <a:xfrm>
            <a:off x="1447798" y="1724627"/>
            <a:ext cx="9515622" cy="4191000"/>
          </a:xfrm>
          <a:prstGeom prst="rect">
            <a:avLst/>
          </a:prstGeom>
        </p:spPr>
        <p:txBody>
          <a:bodyPr>
            <a:normAutofit fontScale="85000" lnSpcReduction="20000"/>
          </a:bodyPr>
          <a:lstStyle>
            <a:lvl1pPr marL="216755" indent="-216755" algn="l" defTabSz="867015" rtl="0" eaLnBrk="1" latinLnBrk="0" hangingPunct="1">
              <a:lnSpc>
                <a:spcPct val="90000"/>
              </a:lnSpc>
              <a:spcBef>
                <a:spcPts val="948"/>
              </a:spcBef>
              <a:buFont typeface="Arial" panose="020B0604020202020204" pitchFamily="34" charset="0"/>
              <a:buChar char="•"/>
              <a:defRPr sz="2655" kern="1200">
                <a:solidFill>
                  <a:schemeClr val="tx1"/>
                </a:solidFill>
                <a:latin typeface="+mn-lt"/>
                <a:ea typeface="+mn-ea"/>
                <a:cs typeface="+mn-cs"/>
              </a:defRPr>
            </a:lvl1pPr>
            <a:lvl2pPr marL="650262" indent="-216755" algn="l" defTabSz="867015" rtl="0" eaLnBrk="1" latinLnBrk="0" hangingPunct="1">
              <a:lnSpc>
                <a:spcPct val="90000"/>
              </a:lnSpc>
              <a:spcBef>
                <a:spcPts val="474"/>
              </a:spcBef>
              <a:buFont typeface="Arial" panose="020B0604020202020204" pitchFamily="34" charset="0"/>
              <a:buChar char="•"/>
              <a:defRPr sz="2275" kern="1200">
                <a:solidFill>
                  <a:schemeClr val="tx1"/>
                </a:solidFill>
                <a:latin typeface="+mn-lt"/>
                <a:ea typeface="+mn-ea"/>
                <a:cs typeface="+mn-cs"/>
              </a:defRPr>
            </a:lvl2pPr>
            <a:lvl3pPr marL="1083767" indent="-216755" algn="l" defTabSz="867015" rtl="0" eaLnBrk="1" latinLnBrk="0" hangingPunct="1">
              <a:lnSpc>
                <a:spcPct val="90000"/>
              </a:lnSpc>
              <a:spcBef>
                <a:spcPts val="474"/>
              </a:spcBef>
              <a:buFont typeface="Arial" panose="020B0604020202020204" pitchFamily="34" charset="0"/>
              <a:buChar char="•"/>
              <a:defRPr sz="1896" kern="1200">
                <a:solidFill>
                  <a:schemeClr val="tx1"/>
                </a:solidFill>
                <a:latin typeface="+mn-lt"/>
                <a:ea typeface="+mn-ea"/>
                <a:cs typeface="+mn-cs"/>
              </a:defRPr>
            </a:lvl3pPr>
            <a:lvl4pPr marL="1517276" indent="-216755" algn="l" defTabSz="867015" rtl="0" eaLnBrk="1" latinLnBrk="0" hangingPunct="1">
              <a:lnSpc>
                <a:spcPct val="90000"/>
              </a:lnSpc>
              <a:spcBef>
                <a:spcPts val="474"/>
              </a:spcBef>
              <a:buFont typeface="Arial" panose="020B0604020202020204" pitchFamily="34" charset="0"/>
              <a:buChar char="•"/>
              <a:defRPr sz="1707" kern="1200">
                <a:solidFill>
                  <a:schemeClr val="tx1"/>
                </a:solidFill>
                <a:latin typeface="+mn-lt"/>
                <a:ea typeface="+mn-ea"/>
                <a:cs typeface="+mn-cs"/>
              </a:defRPr>
            </a:lvl4pPr>
            <a:lvl5pPr marL="1950783" indent="-216755" algn="l" defTabSz="867015" rtl="0" eaLnBrk="1" latinLnBrk="0" hangingPunct="1">
              <a:lnSpc>
                <a:spcPct val="90000"/>
              </a:lnSpc>
              <a:spcBef>
                <a:spcPts val="474"/>
              </a:spcBef>
              <a:buFont typeface="Arial" panose="020B0604020202020204" pitchFamily="34" charset="0"/>
              <a:buChar char="•"/>
              <a:defRPr sz="1707" kern="1200">
                <a:solidFill>
                  <a:schemeClr val="tx1"/>
                </a:solidFill>
                <a:latin typeface="+mn-lt"/>
                <a:ea typeface="+mn-ea"/>
                <a:cs typeface="+mn-cs"/>
              </a:defRPr>
            </a:lvl5pPr>
            <a:lvl6pPr marL="2384290" indent="-216755" algn="l" defTabSz="867015" rtl="0" eaLnBrk="1" latinLnBrk="0" hangingPunct="1">
              <a:lnSpc>
                <a:spcPct val="90000"/>
              </a:lnSpc>
              <a:spcBef>
                <a:spcPts val="474"/>
              </a:spcBef>
              <a:buFont typeface="Arial" panose="020B0604020202020204" pitchFamily="34" charset="0"/>
              <a:buChar char="•"/>
              <a:defRPr sz="1707" kern="1200">
                <a:solidFill>
                  <a:schemeClr val="tx1"/>
                </a:solidFill>
                <a:latin typeface="+mn-lt"/>
                <a:ea typeface="+mn-ea"/>
                <a:cs typeface="+mn-cs"/>
              </a:defRPr>
            </a:lvl6pPr>
            <a:lvl7pPr marL="2817799" indent="-216755" algn="l" defTabSz="867015" rtl="0" eaLnBrk="1" latinLnBrk="0" hangingPunct="1">
              <a:lnSpc>
                <a:spcPct val="90000"/>
              </a:lnSpc>
              <a:spcBef>
                <a:spcPts val="474"/>
              </a:spcBef>
              <a:buFont typeface="Arial" panose="020B0604020202020204" pitchFamily="34" charset="0"/>
              <a:buChar char="•"/>
              <a:defRPr sz="1707" kern="1200">
                <a:solidFill>
                  <a:schemeClr val="tx1"/>
                </a:solidFill>
                <a:latin typeface="+mn-lt"/>
                <a:ea typeface="+mn-ea"/>
                <a:cs typeface="+mn-cs"/>
              </a:defRPr>
            </a:lvl7pPr>
            <a:lvl8pPr marL="3251306" indent="-216755" algn="l" defTabSz="867015" rtl="0" eaLnBrk="1" latinLnBrk="0" hangingPunct="1">
              <a:lnSpc>
                <a:spcPct val="90000"/>
              </a:lnSpc>
              <a:spcBef>
                <a:spcPts val="474"/>
              </a:spcBef>
              <a:buFont typeface="Arial" panose="020B0604020202020204" pitchFamily="34" charset="0"/>
              <a:buChar char="•"/>
              <a:defRPr sz="1707" kern="1200">
                <a:solidFill>
                  <a:schemeClr val="tx1"/>
                </a:solidFill>
                <a:latin typeface="+mn-lt"/>
                <a:ea typeface="+mn-ea"/>
                <a:cs typeface="+mn-cs"/>
              </a:defRPr>
            </a:lvl8pPr>
            <a:lvl9pPr marL="3684813" indent="-216755" algn="l" defTabSz="867015" rtl="0" eaLnBrk="1" latinLnBrk="0" hangingPunct="1">
              <a:lnSpc>
                <a:spcPct val="90000"/>
              </a:lnSpc>
              <a:spcBef>
                <a:spcPts val="474"/>
              </a:spcBef>
              <a:buFont typeface="Arial" panose="020B0604020202020204" pitchFamily="34" charset="0"/>
              <a:buChar char="•"/>
              <a:defRPr sz="1707" kern="1200">
                <a:solidFill>
                  <a:schemeClr val="tx1"/>
                </a:solidFill>
                <a:latin typeface="+mn-lt"/>
                <a:ea typeface="+mn-ea"/>
                <a:cs typeface="+mn-cs"/>
              </a:defRPr>
            </a:lvl9pPr>
          </a:lstStyle>
          <a:p>
            <a:pPr marL="0" indent="0">
              <a:lnSpc>
                <a:spcPct val="170000"/>
              </a:lnSpc>
              <a:buFont typeface="Arial" panose="020B0604020202020204" pitchFamily="34" charset="0"/>
              <a:buNone/>
            </a:pPr>
            <a:r>
              <a:rPr lang="zh-CN" altLang="en-US" sz="3600" dirty="0" smtClean="0">
                <a:latin typeface="微软雅黑" panose="020B0503020204020204" pitchFamily="34" charset="-122"/>
                <a:ea typeface="微软雅黑" panose="020B0503020204020204" pitchFamily="34" charset="-122"/>
              </a:rPr>
              <a:t>存在问题：</a:t>
            </a:r>
            <a:endParaRPr lang="en-US" altLang="zh-CN" sz="3600" dirty="0" smtClean="0">
              <a:latin typeface="微软雅黑" panose="020B0503020204020204" pitchFamily="34" charset="-122"/>
              <a:ea typeface="微软雅黑" panose="020B0503020204020204" pitchFamily="34" charset="-122"/>
            </a:endParaRPr>
          </a:p>
          <a:p>
            <a:pPr marL="0" indent="0">
              <a:lnSpc>
                <a:spcPct val="170000"/>
              </a:lnSpc>
              <a:buFont typeface="Arial" panose="020B0604020202020204" pitchFamily="34" charset="0"/>
              <a:buNone/>
            </a:pPr>
            <a:r>
              <a:rPr lang="en-US" altLang="zh-CN" sz="3600" dirty="0">
                <a:latin typeface="微软雅黑" panose="020B0503020204020204" pitchFamily="34" charset="-122"/>
                <a:ea typeface="微软雅黑" panose="020B0503020204020204" pitchFamily="34" charset="-122"/>
              </a:rPr>
              <a:t>	</a:t>
            </a:r>
            <a:r>
              <a:rPr lang="en-US" altLang="zh-CN" sz="3200" dirty="0" smtClean="0">
                <a:latin typeface="微软雅黑" panose="020B0503020204020204" pitchFamily="34" charset="-122"/>
                <a:ea typeface="微软雅黑" panose="020B0503020204020204" pitchFamily="34" charset="-122"/>
              </a:rPr>
              <a:t>MP </a:t>
            </a:r>
            <a:r>
              <a:rPr lang="zh-CN" altLang="en-US" sz="3200" dirty="0" smtClean="0">
                <a:latin typeface="微软雅黑" panose="020B0503020204020204" pitchFamily="34" charset="-122"/>
                <a:ea typeface="微软雅黑" panose="020B0503020204020204" pitchFamily="34" charset="-122"/>
              </a:rPr>
              <a:t>和</a:t>
            </a:r>
            <a:r>
              <a:rPr lang="en-US" altLang="zh-CN" sz="3200" dirty="0" smtClean="0">
                <a:latin typeface="微软雅黑" panose="020B0503020204020204" pitchFamily="34" charset="-122"/>
                <a:ea typeface="微软雅黑" panose="020B0503020204020204" pitchFamily="34" charset="-122"/>
              </a:rPr>
              <a:t>ML </a:t>
            </a:r>
            <a:r>
              <a:rPr lang="zh-CN" altLang="en-US" sz="3200" dirty="0" smtClean="0">
                <a:latin typeface="微软雅黑" panose="020B0503020204020204" pitchFamily="34" charset="-122"/>
                <a:ea typeface="微软雅黑" panose="020B0503020204020204" pitchFamily="34" charset="-122"/>
              </a:rPr>
              <a:t>的计算很耗资源，算法运行时间长</a:t>
            </a:r>
            <a:endParaRPr lang="en-US" altLang="zh-CN" sz="3600" dirty="0" smtClean="0">
              <a:latin typeface="微软雅黑" panose="020B0503020204020204" pitchFamily="34" charset="-122"/>
              <a:ea typeface="微软雅黑" panose="020B0503020204020204" pitchFamily="34" charset="-122"/>
            </a:endParaRPr>
          </a:p>
          <a:p>
            <a:pPr marL="0" indent="0" algn="ctr">
              <a:buFont typeface="Arial" panose="020B0604020202020204" pitchFamily="34" charset="0"/>
              <a:buNone/>
            </a:pPr>
            <a:endParaRPr lang="en-US" altLang="zh-CN" sz="3600" dirty="0" smtClean="0">
              <a:latin typeface="微软雅黑" panose="020B0503020204020204" pitchFamily="34" charset="-122"/>
              <a:ea typeface="微软雅黑" panose="020B0503020204020204" pitchFamily="34" charset="-122"/>
            </a:endParaRPr>
          </a:p>
          <a:p>
            <a:pPr marL="0" indent="0">
              <a:lnSpc>
                <a:spcPct val="170000"/>
              </a:lnSpc>
              <a:buFont typeface="Arial" panose="020B0604020202020204" pitchFamily="34" charset="0"/>
              <a:buNone/>
            </a:pPr>
            <a:r>
              <a:rPr lang="zh-CN" altLang="en-US" sz="3600" dirty="0" smtClean="0">
                <a:latin typeface="微软雅黑" panose="020B0503020204020204" pitchFamily="34" charset="-122"/>
                <a:ea typeface="微软雅黑" panose="020B0503020204020204" pitchFamily="34" charset="-122"/>
              </a:rPr>
              <a:t>改进思路：</a:t>
            </a:r>
            <a:endParaRPr lang="en-US" altLang="zh-CN" sz="3600" dirty="0" smtClean="0">
              <a:latin typeface="微软雅黑" panose="020B0503020204020204" pitchFamily="34" charset="-122"/>
              <a:ea typeface="微软雅黑" panose="020B0503020204020204" pitchFamily="34" charset="-122"/>
            </a:endParaRPr>
          </a:p>
          <a:p>
            <a:pPr marL="1381362" lvl="2" indent="-514350">
              <a:lnSpc>
                <a:spcPct val="170000"/>
              </a:lnSpc>
              <a:buFont typeface="+mj-lt"/>
              <a:buAutoNum type="arabicPeriod"/>
            </a:pPr>
            <a:r>
              <a:rPr lang="zh-CN" altLang="en-US" sz="2841" dirty="0" smtClean="0">
                <a:latin typeface="微软雅黑" panose="020B0503020204020204" pitchFamily="34" charset="-122"/>
                <a:ea typeface="微软雅黑" panose="020B0503020204020204" pitchFamily="34" charset="-122"/>
              </a:rPr>
              <a:t>提高收敛速度 </a:t>
            </a:r>
            <a:r>
              <a:rPr lang="en-US" altLang="zh-CN" sz="2841" dirty="0" smtClean="0">
                <a:latin typeface="微软雅黑" panose="020B0503020204020204" pitchFamily="34" charset="-122"/>
                <a:ea typeface="微软雅黑" panose="020B0503020204020204" pitchFamily="34" charset="-122"/>
              </a:rPr>
              <a:t>(MOEA-RC)</a:t>
            </a:r>
            <a:endParaRPr lang="en-US" altLang="zh-CN" sz="2841" dirty="0">
              <a:latin typeface="微软雅黑" panose="020B0503020204020204" pitchFamily="34" charset="-122"/>
              <a:ea typeface="微软雅黑" panose="020B0503020204020204" pitchFamily="34" charset="-122"/>
            </a:endParaRPr>
          </a:p>
          <a:p>
            <a:pPr marL="1381362" lvl="2" indent="-514350">
              <a:lnSpc>
                <a:spcPct val="170000"/>
              </a:lnSpc>
              <a:buFont typeface="+mj-lt"/>
              <a:buAutoNum type="arabicPeriod"/>
            </a:pPr>
            <a:r>
              <a:rPr lang="zh-CN" altLang="en-US" sz="2841" dirty="0">
                <a:latin typeface="微软雅黑" panose="020B0503020204020204" pitchFamily="34" charset="-122"/>
                <a:ea typeface="微软雅黑" panose="020B0503020204020204" pitchFamily="34" charset="-122"/>
              </a:rPr>
              <a:t>并行</a:t>
            </a:r>
            <a:r>
              <a:rPr lang="zh-CN" altLang="en-US" sz="2841" dirty="0" smtClean="0">
                <a:latin typeface="微软雅黑" panose="020B0503020204020204" pitchFamily="34" charset="-122"/>
                <a:ea typeface="微软雅黑" panose="020B0503020204020204" pitchFamily="34" charset="-122"/>
              </a:rPr>
              <a:t>运算 </a:t>
            </a:r>
            <a:r>
              <a:rPr lang="en-US" altLang="zh-CN" sz="2841" dirty="0" smtClean="0">
                <a:latin typeface="微软雅黑" panose="020B0503020204020204" pitchFamily="34" charset="-122"/>
                <a:ea typeface="微软雅黑" panose="020B0503020204020204" pitchFamily="34" charset="-122"/>
              </a:rPr>
              <a:t>(</a:t>
            </a:r>
            <a:r>
              <a:rPr lang="en-US" altLang="zh-CN" sz="2841" dirty="0" err="1" smtClean="0">
                <a:latin typeface="微软雅黑" panose="020B0503020204020204" pitchFamily="34" charset="-122"/>
                <a:ea typeface="微软雅黑" panose="020B0503020204020204" pitchFamily="34" charset="-122"/>
              </a:rPr>
              <a:t>PHYLO</a:t>
            </a:r>
            <a:r>
              <a:rPr lang="en-US" altLang="zh-CN" sz="2841" dirty="0" smtClean="0">
                <a:latin typeface="微软雅黑" panose="020B0503020204020204" pitchFamily="34" charset="-122"/>
                <a:ea typeface="微软雅黑" panose="020B0503020204020204" pitchFamily="34" charset="-122"/>
              </a:rPr>
              <a:t>-SPARK)</a:t>
            </a:r>
            <a:endParaRPr lang="zh-CN" altLang="en-US" sz="2841"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134968247"/>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48"/>
          <p:cNvSpPr txBox="1"/>
          <p:nvPr/>
        </p:nvSpPr>
        <p:spPr>
          <a:xfrm>
            <a:off x="5067079" y="2454253"/>
            <a:ext cx="3755083" cy="830997"/>
          </a:xfrm>
          <a:prstGeom prst="rect">
            <a:avLst/>
          </a:prstGeom>
          <a:noFill/>
        </p:spPr>
        <p:txBody>
          <a:bodyPr wrap="square" lIns="0" tIns="0" rIns="0" bIns="0" rtlCol="0">
            <a:spAutoFit/>
          </a:bodyPr>
          <a:lstStyle/>
          <a:p>
            <a:pPr algn="ctr"/>
            <a:r>
              <a:rPr lang="en-US" altLang="zh-CN" sz="5400" b="1" dirty="0" smtClean="0">
                <a:solidFill>
                  <a:schemeClr val="accent1"/>
                </a:solidFill>
                <a:latin typeface="微软雅黑" panose="020B0503020204020204" pitchFamily="34" charset="-122"/>
                <a:ea typeface="微软雅黑" panose="020B0503020204020204" pitchFamily="34" charset="-122"/>
                <a:cs typeface="+mn-ea"/>
                <a:sym typeface="+mn-lt"/>
              </a:rPr>
              <a:t>MOEA-RC</a:t>
            </a:r>
            <a:endParaRPr lang="en-GB" altLang="zh-CN" sz="5400" b="1" dirty="0">
              <a:solidFill>
                <a:schemeClr val="accent1"/>
              </a:solidFill>
              <a:latin typeface="微软雅黑" panose="020B0503020204020204" pitchFamily="34" charset="-122"/>
              <a:ea typeface="微软雅黑" panose="020B0503020204020204" pitchFamily="34" charset="-122"/>
              <a:cs typeface="+mn-ea"/>
              <a:sym typeface="+mn-lt"/>
            </a:endParaRPr>
          </a:p>
        </p:txBody>
      </p:sp>
      <p:sp>
        <p:nvSpPr>
          <p:cNvPr id="15" name="矩形 259"/>
          <p:cNvSpPr>
            <a:spLocks noChangeArrowheads="1"/>
          </p:cNvSpPr>
          <p:nvPr/>
        </p:nvSpPr>
        <p:spPr bwMode="auto">
          <a:xfrm>
            <a:off x="3087125" y="1850618"/>
            <a:ext cx="2082552" cy="21058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13084" cap="all" spc="284" dirty="0" smtClean="0">
                <a:solidFill>
                  <a:schemeClr val="accent1"/>
                </a:solidFill>
                <a:latin typeface="Impact" panose="020B0806030902050204" pitchFamily="34" charset="0"/>
                <a:cs typeface="Arial" panose="020B0604020202020204" pitchFamily="34" charset="0"/>
              </a:rPr>
              <a:t>02</a:t>
            </a:r>
            <a:endParaRPr lang="zh-CN" altLang="en-US" sz="13084" cap="all" spc="284" dirty="0">
              <a:solidFill>
                <a:schemeClr val="accent1"/>
              </a:solidFill>
              <a:latin typeface="Impact" panose="020B0806030902050204" pitchFamily="34" charset="0"/>
              <a:cs typeface="Arial" panose="020B0604020202020204" pitchFamily="34" charset="0"/>
            </a:endParaRPr>
          </a:p>
        </p:txBody>
      </p:sp>
      <p:sp>
        <p:nvSpPr>
          <p:cNvPr id="6" name="Freeform 6"/>
          <p:cNvSpPr>
            <a:spLocks/>
          </p:cNvSpPr>
          <p:nvPr/>
        </p:nvSpPr>
        <p:spPr bwMode="auto">
          <a:xfrm>
            <a:off x="335" y="5118207"/>
            <a:ext cx="12191331" cy="1739604"/>
          </a:xfrm>
          <a:custGeom>
            <a:avLst/>
            <a:gdLst>
              <a:gd name="T0" fmla="*/ 1115 w 5702"/>
              <a:gd name="T1" fmla="*/ 0 h 1219"/>
              <a:gd name="T2" fmla="*/ 1277 w 5702"/>
              <a:gd name="T3" fmla="*/ 0 h 1219"/>
              <a:gd name="T4" fmla="*/ 1428 w 5702"/>
              <a:gd name="T5" fmla="*/ 2 h 1219"/>
              <a:gd name="T6" fmla="*/ 1569 w 5702"/>
              <a:gd name="T7" fmla="*/ 2 h 1219"/>
              <a:gd name="T8" fmla="*/ 1698 w 5702"/>
              <a:gd name="T9" fmla="*/ 4 h 1219"/>
              <a:gd name="T10" fmla="*/ 1816 w 5702"/>
              <a:gd name="T11" fmla="*/ 6 h 1219"/>
              <a:gd name="T12" fmla="*/ 1922 w 5702"/>
              <a:gd name="T13" fmla="*/ 7 h 1219"/>
              <a:gd name="T14" fmla="*/ 2018 w 5702"/>
              <a:gd name="T15" fmla="*/ 11 h 1219"/>
              <a:gd name="T16" fmla="*/ 2102 w 5702"/>
              <a:gd name="T17" fmla="*/ 14 h 1219"/>
              <a:gd name="T18" fmla="*/ 2201 w 5702"/>
              <a:gd name="T19" fmla="*/ 20 h 1219"/>
              <a:gd name="T20" fmla="*/ 2293 w 5702"/>
              <a:gd name="T21" fmla="*/ 32 h 1219"/>
              <a:gd name="T22" fmla="*/ 2375 w 5702"/>
              <a:gd name="T23" fmla="*/ 46 h 1219"/>
              <a:gd name="T24" fmla="*/ 2452 w 5702"/>
              <a:gd name="T25" fmla="*/ 63 h 1219"/>
              <a:gd name="T26" fmla="*/ 2518 w 5702"/>
              <a:gd name="T27" fmla="*/ 84 h 1219"/>
              <a:gd name="T28" fmla="*/ 2579 w 5702"/>
              <a:gd name="T29" fmla="*/ 107 h 1219"/>
              <a:gd name="T30" fmla="*/ 2633 w 5702"/>
              <a:gd name="T31" fmla="*/ 131 h 1219"/>
              <a:gd name="T32" fmla="*/ 2680 w 5702"/>
              <a:gd name="T33" fmla="*/ 157 h 1219"/>
              <a:gd name="T34" fmla="*/ 2722 w 5702"/>
              <a:gd name="T35" fmla="*/ 185 h 1219"/>
              <a:gd name="T36" fmla="*/ 2756 w 5702"/>
              <a:gd name="T37" fmla="*/ 213 h 1219"/>
              <a:gd name="T38" fmla="*/ 2788 w 5702"/>
              <a:gd name="T39" fmla="*/ 241 h 1219"/>
              <a:gd name="T40" fmla="*/ 2812 w 5702"/>
              <a:gd name="T41" fmla="*/ 269 h 1219"/>
              <a:gd name="T42" fmla="*/ 2835 w 5702"/>
              <a:gd name="T43" fmla="*/ 295 h 1219"/>
              <a:gd name="T44" fmla="*/ 2852 w 5702"/>
              <a:gd name="T45" fmla="*/ 319 h 1219"/>
              <a:gd name="T46" fmla="*/ 2868 w 5702"/>
              <a:gd name="T47" fmla="*/ 295 h 1219"/>
              <a:gd name="T48" fmla="*/ 2891 w 5702"/>
              <a:gd name="T49" fmla="*/ 269 h 1219"/>
              <a:gd name="T50" fmla="*/ 2915 w 5702"/>
              <a:gd name="T51" fmla="*/ 241 h 1219"/>
              <a:gd name="T52" fmla="*/ 2946 w 5702"/>
              <a:gd name="T53" fmla="*/ 213 h 1219"/>
              <a:gd name="T54" fmla="*/ 2981 w 5702"/>
              <a:gd name="T55" fmla="*/ 185 h 1219"/>
              <a:gd name="T56" fmla="*/ 3023 w 5702"/>
              <a:gd name="T57" fmla="*/ 157 h 1219"/>
              <a:gd name="T58" fmla="*/ 3070 w 5702"/>
              <a:gd name="T59" fmla="*/ 131 h 1219"/>
              <a:gd name="T60" fmla="*/ 3124 w 5702"/>
              <a:gd name="T61" fmla="*/ 107 h 1219"/>
              <a:gd name="T62" fmla="*/ 3185 w 5702"/>
              <a:gd name="T63" fmla="*/ 84 h 1219"/>
              <a:gd name="T64" fmla="*/ 3253 w 5702"/>
              <a:gd name="T65" fmla="*/ 63 h 1219"/>
              <a:gd name="T66" fmla="*/ 3328 w 5702"/>
              <a:gd name="T67" fmla="*/ 46 h 1219"/>
              <a:gd name="T68" fmla="*/ 3409 w 5702"/>
              <a:gd name="T69" fmla="*/ 32 h 1219"/>
              <a:gd name="T70" fmla="*/ 3502 w 5702"/>
              <a:gd name="T71" fmla="*/ 20 h 1219"/>
              <a:gd name="T72" fmla="*/ 3601 w 5702"/>
              <a:gd name="T73" fmla="*/ 14 h 1219"/>
              <a:gd name="T74" fmla="*/ 3684 w 5702"/>
              <a:gd name="T75" fmla="*/ 11 h 1219"/>
              <a:gd name="T76" fmla="*/ 3780 w 5702"/>
              <a:gd name="T77" fmla="*/ 7 h 1219"/>
              <a:gd name="T78" fmla="*/ 3886 w 5702"/>
              <a:gd name="T79" fmla="*/ 6 h 1219"/>
              <a:gd name="T80" fmla="*/ 4005 w 5702"/>
              <a:gd name="T81" fmla="*/ 4 h 1219"/>
              <a:gd name="T82" fmla="*/ 4134 w 5702"/>
              <a:gd name="T83" fmla="*/ 2 h 1219"/>
              <a:gd name="T84" fmla="*/ 4275 w 5702"/>
              <a:gd name="T85" fmla="*/ 2 h 1219"/>
              <a:gd name="T86" fmla="*/ 4426 w 5702"/>
              <a:gd name="T87" fmla="*/ 0 h 1219"/>
              <a:gd name="T88" fmla="*/ 4588 w 5702"/>
              <a:gd name="T89" fmla="*/ 0 h 1219"/>
              <a:gd name="T90" fmla="*/ 4799 w 5702"/>
              <a:gd name="T91" fmla="*/ 0 h 1219"/>
              <a:gd name="T92" fmla="*/ 4999 w 5702"/>
              <a:gd name="T93" fmla="*/ 2 h 1219"/>
              <a:gd name="T94" fmla="*/ 5189 w 5702"/>
              <a:gd name="T95" fmla="*/ 4 h 1219"/>
              <a:gd name="T96" fmla="*/ 5368 w 5702"/>
              <a:gd name="T97" fmla="*/ 6 h 1219"/>
              <a:gd name="T98" fmla="*/ 5541 w 5702"/>
              <a:gd name="T99" fmla="*/ 7 h 1219"/>
              <a:gd name="T100" fmla="*/ 5702 w 5702"/>
              <a:gd name="T101" fmla="*/ 9 h 1219"/>
              <a:gd name="T102" fmla="*/ 5702 w 5702"/>
              <a:gd name="T103" fmla="*/ 1219 h 1219"/>
              <a:gd name="T104" fmla="*/ 0 w 5702"/>
              <a:gd name="T105" fmla="*/ 1219 h 1219"/>
              <a:gd name="T106" fmla="*/ 0 w 5702"/>
              <a:gd name="T107" fmla="*/ 9 h 1219"/>
              <a:gd name="T108" fmla="*/ 164 w 5702"/>
              <a:gd name="T109" fmla="*/ 7 h 1219"/>
              <a:gd name="T110" fmla="*/ 335 w 5702"/>
              <a:gd name="T111" fmla="*/ 6 h 1219"/>
              <a:gd name="T112" fmla="*/ 514 w 5702"/>
              <a:gd name="T113" fmla="*/ 4 h 1219"/>
              <a:gd name="T114" fmla="*/ 704 w 5702"/>
              <a:gd name="T115" fmla="*/ 2 h 1219"/>
              <a:gd name="T116" fmla="*/ 904 w 5702"/>
              <a:gd name="T117" fmla="*/ 0 h 1219"/>
              <a:gd name="T118" fmla="*/ 1115 w 5702"/>
              <a:gd name="T119" fmla="*/ 0 h 1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702" h="1219">
                <a:moveTo>
                  <a:pt x="1115" y="0"/>
                </a:moveTo>
                <a:lnTo>
                  <a:pt x="1277" y="0"/>
                </a:lnTo>
                <a:lnTo>
                  <a:pt x="1428" y="2"/>
                </a:lnTo>
                <a:lnTo>
                  <a:pt x="1569" y="2"/>
                </a:lnTo>
                <a:lnTo>
                  <a:pt x="1698" y="4"/>
                </a:lnTo>
                <a:lnTo>
                  <a:pt x="1816" y="6"/>
                </a:lnTo>
                <a:lnTo>
                  <a:pt x="1922" y="7"/>
                </a:lnTo>
                <a:lnTo>
                  <a:pt x="2018" y="11"/>
                </a:lnTo>
                <a:lnTo>
                  <a:pt x="2102" y="14"/>
                </a:lnTo>
                <a:lnTo>
                  <a:pt x="2201" y="20"/>
                </a:lnTo>
                <a:lnTo>
                  <a:pt x="2293" y="32"/>
                </a:lnTo>
                <a:lnTo>
                  <a:pt x="2375" y="46"/>
                </a:lnTo>
                <a:lnTo>
                  <a:pt x="2452" y="63"/>
                </a:lnTo>
                <a:lnTo>
                  <a:pt x="2518" y="84"/>
                </a:lnTo>
                <a:lnTo>
                  <a:pt x="2579" y="107"/>
                </a:lnTo>
                <a:lnTo>
                  <a:pt x="2633" y="131"/>
                </a:lnTo>
                <a:lnTo>
                  <a:pt x="2680" y="157"/>
                </a:lnTo>
                <a:lnTo>
                  <a:pt x="2722" y="185"/>
                </a:lnTo>
                <a:lnTo>
                  <a:pt x="2756" y="213"/>
                </a:lnTo>
                <a:lnTo>
                  <a:pt x="2788" y="241"/>
                </a:lnTo>
                <a:lnTo>
                  <a:pt x="2812" y="269"/>
                </a:lnTo>
                <a:lnTo>
                  <a:pt x="2835" y="295"/>
                </a:lnTo>
                <a:lnTo>
                  <a:pt x="2852" y="319"/>
                </a:lnTo>
                <a:lnTo>
                  <a:pt x="2868" y="295"/>
                </a:lnTo>
                <a:lnTo>
                  <a:pt x="2891" y="269"/>
                </a:lnTo>
                <a:lnTo>
                  <a:pt x="2915" y="241"/>
                </a:lnTo>
                <a:lnTo>
                  <a:pt x="2946" y="213"/>
                </a:lnTo>
                <a:lnTo>
                  <a:pt x="2981" y="185"/>
                </a:lnTo>
                <a:lnTo>
                  <a:pt x="3023" y="157"/>
                </a:lnTo>
                <a:lnTo>
                  <a:pt x="3070" y="131"/>
                </a:lnTo>
                <a:lnTo>
                  <a:pt x="3124" y="107"/>
                </a:lnTo>
                <a:lnTo>
                  <a:pt x="3185" y="84"/>
                </a:lnTo>
                <a:lnTo>
                  <a:pt x="3253" y="63"/>
                </a:lnTo>
                <a:lnTo>
                  <a:pt x="3328" y="46"/>
                </a:lnTo>
                <a:lnTo>
                  <a:pt x="3409" y="32"/>
                </a:lnTo>
                <a:lnTo>
                  <a:pt x="3502" y="20"/>
                </a:lnTo>
                <a:lnTo>
                  <a:pt x="3601" y="14"/>
                </a:lnTo>
                <a:lnTo>
                  <a:pt x="3684" y="11"/>
                </a:lnTo>
                <a:lnTo>
                  <a:pt x="3780" y="7"/>
                </a:lnTo>
                <a:lnTo>
                  <a:pt x="3886" y="6"/>
                </a:lnTo>
                <a:lnTo>
                  <a:pt x="4005" y="4"/>
                </a:lnTo>
                <a:lnTo>
                  <a:pt x="4134" y="2"/>
                </a:lnTo>
                <a:lnTo>
                  <a:pt x="4275" y="2"/>
                </a:lnTo>
                <a:lnTo>
                  <a:pt x="4426" y="0"/>
                </a:lnTo>
                <a:lnTo>
                  <a:pt x="4588" y="0"/>
                </a:lnTo>
                <a:lnTo>
                  <a:pt x="4799" y="0"/>
                </a:lnTo>
                <a:lnTo>
                  <a:pt x="4999" y="2"/>
                </a:lnTo>
                <a:lnTo>
                  <a:pt x="5189" y="4"/>
                </a:lnTo>
                <a:lnTo>
                  <a:pt x="5368" y="6"/>
                </a:lnTo>
                <a:lnTo>
                  <a:pt x="5541" y="7"/>
                </a:lnTo>
                <a:lnTo>
                  <a:pt x="5702" y="9"/>
                </a:lnTo>
                <a:lnTo>
                  <a:pt x="5702" y="1219"/>
                </a:lnTo>
                <a:lnTo>
                  <a:pt x="0" y="1219"/>
                </a:lnTo>
                <a:lnTo>
                  <a:pt x="0" y="9"/>
                </a:lnTo>
                <a:lnTo>
                  <a:pt x="164" y="7"/>
                </a:lnTo>
                <a:lnTo>
                  <a:pt x="335" y="6"/>
                </a:lnTo>
                <a:lnTo>
                  <a:pt x="514" y="4"/>
                </a:lnTo>
                <a:lnTo>
                  <a:pt x="704" y="2"/>
                </a:lnTo>
                <a:lnTo>
                  <a:pt x="904" y="0"/>
                </a:lnTo>
                <a:lnTo>
                  <a:pt x="1115" y="0"/>
                </a:lnTo>
                <a:close/>
              </a:path>
            </a:pathLst>
          </a:custGeom>
          <a:solidFill>
            <a:schemeClr val="accent1"/>
          </a:solidFill>
          <a:ln w="0">
            <a:noFill/>
            <a:prstDash val="solid"/>
            <a:round/>
            <a:headEnd/>
            <a:tailEnd/>
          </a:ln>
        </p:spPr>
        <p:txBody>
          <a:bodyPr vert="horz" wrap="square" lIns="121913" tIns="60956" rIns="121913" bIns="60956" numCol="1" anchor="t" anchorCtr="0" compatLnSpc="1">
            <a:prstTxWarp prst="textNoShape">
              <a:avLst/>
            </a:prstTxWarp>
          </a:bodyPr>
          <a:lstStyle/>
          <a:p>
            <a:endParaRPr lang="zh-CN" altLang="en-US" sz="1707"/>
          </a:p>
        </p:txBody>
      </p:sp>
      <p:sp>
        <p:nvSpPr>
          <p:cNvPr id="7" name="Freeform 7"/>
          <p:cNvSpPr>
            <a:spLocks/>
          </p:cNvSpPr>
          <p:nvPr/>
        </p:nvSpPr>
        <p:spPr bwMode="auto">
          <a:xfrm>
            <a:off x="335" y="4862760"/>
            <a:ext cx="12191331" cy="562268"/>
          </a:xfrm>
          <a:custGeom>
            <a:avLst/>
            <a:gdLst>
              <a:gd name="T0" fmla="*/ 1184 w 5702"/>
              <a:gd name="T1" fmla="*/ 0 h 394"/>
              <a:gd name="T2" fmla="*/ 1492 w 5702"/>
              <a:gd name="T3" fmla="*/ 2 h 394"/>
              <a:gd name="T4" fmla="*/ 1754 w 5702"/>
              <a:gd name="T5" fmla="*/ 5 h 394"/>
              <a:gd name="T6" fmla="*/ 1968 w 5702"/>
              <a:gd name="T7" fmla="*/ 11 h 394"/>
              <a:gd name="T8" fmla="*/ 2156 w 5702"/>
              <a:gd name="T9" fmla="*/ 19 h 394"/>
              <a:gd name="T10" fmla="*/ 2333 w 5702"/>
              <a:gd name="T11" fmla="*/ 42 h 394"/>
              <a:gd name="T12" fmla="*/ 2480 w 5702"/>
              <a:gd name="T13" fmla="*/ 78 h 394"/>
              <a:gd name="T14" fmla="*/ 2598 w 5702"/>
              <a:gd name="T15" fmla="*/ 122 h 394"/>
              <a:gd name="T16" fmla="*/ 2690 w 5702"/>
              <a:gd name="T17" fmla="*/ 172 h 394"/>
              <a:gd name="T18" fmla="*/ 2763 w 5702"/>
              <a:gd name="T19" fmla="*/ 225 h 394"/>
              <a:gd name="T20" fmla="*/ 2816 w 5702"/>
              <a:gd name="T21" fmla="*/ 277 h 394"/>
              <a:gd name="T22" fmla="*/ 2852 w 5702"/>
              <a:gd name="T23" fmla="*/ 326 h 394"/>
              <a:gd name="T24" fmla="*/ 2887 w 5702"/>
              <a:gd name="T25" fmla="*/ 277 h 394"/>
              <a:gd name="T26" fmla="*/ 2939 w 5702"/>
              <a:gd name="T27" fmla="*/ 225 h 394"/>
              <a:gd name="T28" fmla="*/ 3012 w 5702"/>
              <a:gd name="T29" fmla="*/ 172 h 394"/>
              <a:gd name="T30" fmla="*/ 3105 w 5702"/>
              <a:gd name="T31" fmla="*/ 122 h 394"/>
              <a:gd name="T32" fmla="*/ 3223 w 5702"/>
              <a:gd name="T33" fmla="*/ 78 h 394"/>
              <a:gd name="T34" fmla="*/ 3369 w 5702"/>
              <a:gd name="T35" fmla="*/ 42 h 394"/>
              <a:gd name="T36" fmla="*/ 3547 w 5702"/>
              <a:gd name="T37" fmla="*/ 19 h 394"/>
              <a:gd name="T38" fmla="*/ 3735 w 5702"/>
              <a:gd name="T39" fmla="*/ 11 h 394"/>
              <a:gd name="T40" fmla="*/ 3949 w 5702"/>
              <a:gd name="T41" fmla="*/ 5 h 394"/>
              <a:gd name="T42" fmla="*/ 4210 w 5702"/>
              <a:gd name="T43" fmla="*/ 2 h 394"/>
              <a:gd name="T44" fmla="*/ 4519 w 5702"/>
              <a:gd name="T45" fmla="*/ 0 h 394"/>
              <a:gd name="T46" fmla="*/ 4907 w 5702"/>
              <a:gd name="T47" fmla="*/ 0 h 394"/>
              <a:gd name="T48" fmla="*/ 5318 w 5702"/>
              <a:gd name="T49" fmla="*/ 2 h 394"/>
              <a:gd name="T50" fmla="*/ 5702 w 5702"/>
              <a:gd name="T51" fmla="*/ 5 h 394"/>
              <a:gd name="T52" fmla="*/ 5513 w 5702"/>
              <a:gd name="T53" fmla="*/ 72 h 394"/>
              <a:gd name="T54" fmla="*/ 5116 w 5702"/>
              <a:gd name="T55" fmla="*/ 70 h 394"/>
              <a:gd name="T56" fmla="*/ 4689 w 5702"/>
              <a:gd name="T57" fmla="*/ 68 h 394"/>
              <a:gd name="T58" fmla="*/ 4358 w 5702"/>
              <a:gd name="T59" fmla="*/ 70 h 394"/>
              <a:gd name="T60" fmla="*/ 4073 w 5702"/>
              <a:gd name="T61" fmla="*/ 72 h 394"/>
              <a:gd name="T62" fmla="*/ 3836 w 5702"/>
              <a:gd name="T63" fmla="*/ 75 h 394"/>
              <a:gd name="T64" fmla="*/ 3648 w 5702"/>
              <a:gd name="T65" fmla="*/ 80 h 394"/>
              <a:gd name="T66" fmla="*/ 3455 w 5702"/>
              <a:gd name="T67" fmla="*/ 98 h 394"/>
              <a:gd name="T68" fmla="*/ 3293 w 5702"/>
              <a:gd name="T69" fmla="*/ 127 h 394"/>
              <a:gd name="T70" fmla="*/ 3162 w 5702"/>
              <a:gd name="T71" fmla="*/ 167 h 394"/>
              <a:gd name="T72" fmla="*/ 3056 w 5702"/>
              <a:gd name="T73" fmla="*/ 214 h 394"/>
              <a:gd name="T74" fmla="*/ 2974 w 5702"/>
              <a:gd name="T75" fmla="*/ 266 h 394"/>
              <a:gd name="T76" fmla="*/ 2911 w 5702"/>
              <a:gd name="T77" fmla="*/ 320 h 394"/>
              <a:gd name="T78" fmla="*/ 2868 w 5702"/>
              <a:gd name="T79" fmla="*/ 371 h 394"/>
              <a:gd name="T80" fmla="*/ 2835 w 5702"/>
              <a:gd name="T81" fmla="*/ 371 h 394"/>
              <a:gd name="T82" fmla="*/ 2791 w 5702"/>
              <a:gd name="T83" fmla="*/ 320 h 394"/>
              <a:gd name="T84" fmla="*/ 2730 w 5702"/>
              <a:gd name="T85" fmla="*/ 266 h 394"/>
              <a:gd name="T86" fmla="*/ 2647 w 5702"/>
              <a:gd name="T87" fmla="*/ 214 h 394"/>
              <a:gd name="T88" fmla="*/ 2542 w 5702"/>
              <a:gd name="T89" fmla="*/ 167 h 394"/>
              <a:gd name="T90" fmla="*/ 2410 w 5702"/>
              <a:gd name="T91" fmla="*/ 127 h 394"/>
              <a:gd name="T92" fmla="*/ 2248 w 5702"/>
              <a:gd name="T93" fmla="*/ 98 h 394"/>
              <a:gd name="T94" fmla="*/ 2055 w 5702"/>
              <a:gd name="T95" fmla="*/ 80 h 394"/>
              <a:gd name="T96" fmla="*/ 1867 w 5702"/>
              <a:gd name="T97" fmla="*/ 75 h 394"/>
              <a:gd name="T98" fmla="*/ 1630 w 5702"/>
              <a:gd name="T99" fmla="*/ 72 h 394"/>
              <a:gd name="T100" fmla="*/ 1344 w 5702"/>
              <a:gd name="T101" fmla="*/ 70 h 394"/>
              <a:gd name="T102" fmla="*/ 1014 w 5702"/>
              <a:gd name="T103" fmla="*/ 68 h 394"/>
              <a:gd name="T104" fmla="*/ 587 w 5702"/>
              <a:gd name="T105" fmla="*/ 70 h 394"/>
              <a:gd name="T106" fmla="*/ 190 w 5702"/>
              <a:gd name="T107" fmla="*/ 72 h 394"/>
              <a:gd name="T108" fmla="*/ 0 w 5702"/>
              <a:gd name="T109" fmla="*/ 5 h 394"/>
              <a:gd name="T110" fmla="*/ 385 w 5702"/>
              <a:gd name="T111" fmla="*/ 2 h 394"/>
              <a:gd name="T112" fmla="*/ 796 w 5702"/>
              <a:gd name="T113" fmla="*/ 0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702" h="394">
                <a:moveTo>
                  <a:pt x="1014" y="0"/>
                </a:moveTo>
                <a:lnTo>
                  <a:pt x="1184" y="0"/>
                </a:lnTo>
                <a:lnTo>
                  <a:pt x="1344" y="0"/>
                </a:lnTo>
                <a:lnTo>
                  <a:pt x="1492" y="2"/>
                </a:lnTo>
                <a:lnTo>
                  <a:pt x="1630" y="4"/>
                </a:lnTo>
                <a:lnTo>
                  <a:pt x="1754" y="5"/>
                </a:lnTo>
                <a:lnTo>
                  <a:pt x="1867" y="7"/>
                </a:lnTo>
                <a:lnTo>
                  <a:pt x="1968" y="11"/>
                </a:lnTo>
                <a:lnTo>
                  <a:pt x="2055" y="12"/>
                </a:lnTo>
                <a:lnTo>
                  <a:pt x="2156" y="19"/>
                </a:lnTo>
                <a:lnTo>
                  <a:pt x="2248" y="30"/>
                </a:lnTo>
                <a:lnTo>
                  <a:pt x="2333" y="42"/>
                </a:lnTo>
                <a:lnTo>
                  <a:pt x="2410" y="59"/>
                </a:lnTo>
                <a:lnTo>
                  <a:pt x="2480" y="78"/>
                </a:lnTo>
                <a:lnTo>
                  <a:pt x="2542" y="99"/>
                </a:lnTo>
                <a:lnTo>
                  <a:pt x="2598" y="122"/>
                </a:lnTo>
                <a:lnTo>
                  <a:pt x="2647" y="146"/>
                </a:lnTo>
                <a:lnTo>
                  <a:pt x="2690" y="172"/>
                </a:lnTo>
                <a:lnTo>
                  <a:pt x="2730" y="199"/>
                </a:lnTo>
                <a:lnTo>
                  <a:pt x="2763" y="225"/>
                </a:lnTo>
                <a:lnTo>
                  <a:pt x="2791" y="253"/>
                </a:lnTo>
                <a:lnTo>
                  <a:pt x="2816" y="277"/>
                </a:lnTo>
                <a:lnTo>
                  <a:pt x="2835" y="303"/>
                </a:lnTo>
                <a:lnTo>
                  <a:pt x="2852" y="326"/>
                </a:lnTo>
                <a:lnTo>
                  <a:pt x="2868" y="303"/>
                </a:lnTo>
                <a:lnTo>
                  <a:pt x="2887" y="277"/>
                </a:lnTo>
                <a:lnTo>
                  <a:pt x="2911" y="253"/>
                </a:lnTo>
                <a:lnTo>
                  <a:pt x="2939" y="225"/>
                </a:lnTo>
                <a:lnTo>
                  <a:pt x="2974" y="199"/>
                </a:lnTo>
                <a:lnTo>
                  <a:pt x="3012" y="172"/>
                </a:lnTo>
                <a:lnTo>
                  <a:pt x="3056" y="146"/>
                </a:lnTo>
                <a:lnTo>
                  <a:pt x="3105" y="122"/>
                </a:lnTo>
                <a:lnTo>
                  <a:pt x="3162" y="99"/>
                </a:lnTo>
                <a:lnTo>
                  <a:pt x="3223" y="78"/>
                </a:lnTo>
                <a:lnTo>
                  <a:pt x="3293" y="59"/>
                </a:lnTo>
                <a:lnTo>
                  <a:pt x="3369" y="42"/>
                </a:lnTo>
                <a:lnTo>
                  <a:pt x="3455" y="30"/>
                </a:lnTo>
                <a:lnTo>
                  <a:pt x="3547" y="19"/>
                </a:lnTo>
                <a:lnTo>
                  <a:pt x="3648" y="12"/>
                </a:lnTo>
                <a:lnTo>
                  <a:pt x="3735" y="11"/>
                </a:lnTo>
                <a:lnTo>
                  <a:pt x="3836" y="7"/>
                </a:lnTo>
                <a:lnTo>
                  <a:pt x="3949" y="5"/>
                </a:lnTo>
                <a:lnTo>
                  <a:pt x="4073" y="4"/>
                </a:lnTo>
                <a:lnTo>
                  <a:pt x="4210" y="2"/>
                </a:lnTo>
                <a:lnTo>
                  <a:pt x="4358" y="0"/>
                </a:lnTo>
                <a:lnTo>
                  <a:pt x="4519" y="0"/>
                </a:lnTo>
                <a:lnTo>
                  <a:pt x="4689" y="0"/>
                </a:lnTo>
                <a:lnTo>
                  <a:pt x="4907" y="0"/>
                </a:lnTo>
                <a:lnTo>
                  <a:pt x="5116" y="2"/>
                </a:lnTo>
                <a:lnTo>
                  <a:pt x="5318" y="2"/>
                </a:lnTo>
                <a:lnTo>
                  <a:pt x="5513" y="4"/>
                </a:lnTo>
                <a:lnTo>
                  <a:pt x="5702" y="5"/>
                </a:lnTo>
                <a:lnTo>
                  <a:pt x="5702" y="73"/>
                </a:lnTo>
                <a:lnTo>
                  <a:pt x="5513" y="72"/>
                </a:lnTo>
                <a:lnTo>
                  <a:pt x="5318" y="70"/>
                </a:lnTo>
                <a:lnTo>
                  <a:pt x="5116" y="70"/>
                </a:lnTo>
                <a:lnTo>
                  <a:pt x="4907" y="68"/>
                </a:lnTo>
                <a:lnTo>
                  <a:pt x="4689" y="68"/>
                </a:lnTo>
                <a:lnTo>
                  <a:pt x="4519" y="68"/>
                </a:lnTo>
                <a:lnTo>
                  <a:pt x="4358" y="70"/>
                </a:lnTo>
                <a:lnTo>
                  <a:pt x="4210" y="70"/>
                </a:lnTo>
                <a:lnTo>
                  <a:pt x="4073" y="72"/>
                </a:lnTo>
                <a:lnTo>
                  <a:pt x="3949" y="73"/>
                </a:lnTo>
                <a:lnTo>
                  <a:pt x="3836" y="75"/>
                </a:lnTo>
                <a:lnTo>
                  <a:pt x="3735" y="78"/>
                </a:lnTo>
                <a:lnTo>
                  <a:pt x="3648" y="80"/>
                </a:lnTo>
                <a:lnTo>
                  <a:pt x="3547" y="87"/>
                </a:lnTo>
                <a:lnTo>
                  <a:pt x="3455" y="98"/>
                </a:lnTo>
                <a:lnTo>
                  <a:pt x="3369" y="110"/>
                </a:lnTo>
                <a:lnTo>
                  <a:pt x="3293" y="127"/>
                </a:lnTo>
                <a:lnTo>
                  <a:pt x="3223" y="146"/>
                </a:lnTo>
                <a:lnTo>
                  <a:pt x="3162" y="167"/>
                </a:lnTo>
                <a:lnTo>
                  <a:pt x="3105" y="190"/>
                </a:lnTo>
                <a:lnTo>
                  <a:pt x="3056" y="214"/>
                </a:lnTo>
                <a:lnTo>
                  <a:pt x="3012" y="240"/>
                </a:lnTo>
                <a:lnTo>
                  <a:pt x="2974" y="266"/>
                </a:lnTo>
                <a:lnTo>
                  <a:pt x="2939" y="293"/>
                </a:lnTo>
                <a:lnTo>
                  <a:pt x="2911" y="320"/>
                </a:lnTo>
                <a:lnTo>
                  <a:pt x="2887" y="345"/>
                </a:lnTo>
                <a:lnTo>
                  <a:pt x="2868" y="371"/>
                </a:lnTo>
                <a:lnTo>
                  <a:pt x="2852" y="394"/>
                </a:lnTo>
                <a:lnTo>
                  <a:pt x="2835" y="371"/>
                </a:lnTo>
                <a:lnTo>
                  <a:pt x="2816" y="345"/>
                </a:lnTo>
                <a:lnTo>
                  <a:pt x="2791" y="320"/>
                </a:lnTo>
                <a:lnTo>
                  <a:pt x="2763" y="293"/>
                </a:lnTo>
                <a:lnTo>
                  <a:pt x="2730" y="266"/>
                </a:lnTo>
                <a:lnTo>
                  <a:pt x="2690" y="240"/>
                </a:lnTo>
                <a:lnTo>
                  <a:pt x="2647" y="214"/>
                </a:lnTo>
                <a:lnTo>
                  <a:pt x="2598" y="190"/>
                </a:lnTo>
                <a:lnTo>
                  <a:pt x="2542" y="167"/>
                </a:lnTo>
                <a:lnTo>
                  <a:pt x="2480" y="146"/>
                </a:lnTo>
                <a:lnTo>
                  <a:pt x="2410" y="127"/>
                </a:lnTo>
                <a:lnTo>
                  <a:pt x="2333" y="110"/>
                </a:lnTo>
                <a:lnTo>
                  <a:pt x="2248" y="98"/>
                </a:lnTo>
                <a:lnTo>
                  <a:pt x="2156" y="87"/>
                </a:lnTo>
                <a:lnTo>
                  <a:pt x="2055" y="80"/>
                </a:lnTo>
                <a:lnTo>
                  <a:pt x="1968" y="78"/>
                </a:lnTo>
                <a:lnTo>
                  <a:pt x="1867" y="75"/>
                </a:lnTo>
                <a:lnTo>
                  <a:pt x="1754" y="73"/>
                </a:lnTo>
                <a:lnTo>
                  <a:pt x="1630" y="72"/>
                </a:lnTo>
                <a:lnTo>
                  <a:pt x="1492" y="70"/>
                </a:lnTo>
                <a:lnTo>
                  <a:pt x="1344" y="70"/>
                </a:lnTo>
                <a:lnTo>
                  <a:pt x="1184" y="68"/>
                </a:lnTo>
                <a:lnTo>
                  <a:pt x="1014" y="68"/>
                </a:lnTo>
                <a:lnTo>
                  <a:pt x="796" y="68"/>
                </a:lnTo>
                <a:lnTo>
                  <a:pt x="587" y="70"/>
                </a:lnTo>
                <a:lnTo>
                  <a:pt x="385" y="70"/>
                </a:lnTo>
                <a:lnTo>
                  <a:pt x="190" y="72"/>
                </a:lnTo>
                <a:lnTo>
                  <a:pt x="0" y="73"/>
                </a:lnTo>
                <a:lnTo>
                  <a:pt x="0" y="5"/>
                </a:lnTo>
                <a:lnTo>
                  <a:pt x="190" y="4"/>
                </a:lnTo>
                <a:lnTo>
                  <a:pt x="385" y="2"/>
                </a:lnTo>
                <a:lnTo>
                  <a:pt x="587" y="2"/>
                </a:lnTo>
                <a:lnTo>
                  <a:pt x="796" y="0"/>
                </a:lnTo>
                <a:lnTo>
                  <a:pt x="1014" y="0"/>
                </a:lnTo>
                <a:close/>
              </a:path>
            </a:pathLst>
          </a:custGeom>
          <a:solidFill>
            <a:schemeClr val="accent1"/>
          </a:solidFill>
          <a:ln w="0">
            <a:noFill/>
            <a:prstDash val="solid"/>
            <a:round/>
            <a:headEnd/>
            <a:tailEnd/>
          </a:ln>
        </p:spPr>
        <p:txBody>
          <a:bodyPr vert="horz" wrap="square" lIns="121913" tIns="60956" rIns="121913" bIns="60956" numCol="1" anchor="t" anchorCtr="0" compatLnSpc="1">
            <a:prstTxWarp prst="textNoShape">
              <a:avLst/>
            </a:prstTxWarp>
          </a:bodyPr>
          <a:lstStyle/>
          <a:p>
            <a:endParaRPr lang="zh-CN" altLang="en-US" sz="1707"/>
          </a:p>
        </p:txBody>
      </p:sp>
      <p:pic>
        <p:nvPicPr>
          <p:cNvPr id="8" name="图片 7"/>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76526" y="5518109"/>
            <a:ext cx="939800" cy="93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98531283"/>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任意多边形 30"/>
          <p:cNvSpPr/>
          <p:nvPr>
            <p:custDataLst>
              <p:tags r:id="rId1"/>
            </p:custDataLst>
          </p:nvPr>
        </p:nvSpPr>
        <p:spPr>
          <a:xfrm>
            <a:off x="796994" y="891255"/>
            <a:ext cx="11395006" cy="45719"/>
          </a:xfrm>
          <a:custGeom>
            <a:avLst/>
            <a:gdLst>
              <a:gd name="connsiteX0" fmla="*/ 0 w 12125327"/>
              <a:gd name="connsiteY0" fmla="*/ 0 h 31282"/>
              <a:gd name="connsiteX1" fmla="*/ 12125327 w 12125327"/>
              <a:gd name="connsiteY1" fmla="*/ 0 h 31282"/>
              <a:gd name="connsiteX2" fmla="*/ 12125327 w 12125327"/>
              <a:gd name="connsiteY2" fmla="*/ 31282 h 31282"/>
              <a:gd name="connsiteX3" fmla="*/ 17139 w 12125327"/>
              <a:gd name="connsiteY3" fmla="*/ 31282 h 31282"/>
            </a:gdLst>
            <a:ahLst/>
            <a:cxnLst>
              <a:cxn ang="0">
                <a:pos x="connsiteX0" y="connsiteY0"/>
              </a:cxn>
              <a:cxn ang="0">
                <a:pos x="connsiteX1" y="connsiteY1"/>
              </a:cxn>
              <a:cxn ang="0">
                <a:pos x="connsiteX2" y="connsiteY2"/>
              </a:cxn>
              <a:cxn ang="0">
                <a:pos x="connsiteX3" y="connsiteY3"/>
              </a:cxn>
            </a:cxnLst>
            <a:rect l="l" t="t" r="r" b="b"/>
            <a:pathLst>
              <a:path w="12125327" h="31282">
                <a:moveTo>
                  <a:pt x="0" y="0"/>
                </a:moveTo>
                <a:lnTo>
                  <a:pt x="12125327" y="0"/>
                </a:lnTo>
                <a:lnTo>
                  <a:pt x="12125327" y="31282"/>
                </a:lnTo>
                <a:lnTo>
                  <a:pt x="17139" y="31282"/>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35" tIns="45718" rIns="91435" bIns="45718" numCol="1" spcCol="0" rtlCol="0" fromWordArt="0" anchor="ctr" anchorCtr="0" forceAA="0" compatLnSpc="1">
            <a:prstTxWarp prst="textNoShape">
              <a:avLst/>
            </a:prstTxWarp>
            <a:noAutofit/>
          </a:bodyPr>
          <a:lstStyle/>
          <a:p>
            <a:pPr algn="ctr"/>
            <a:endParaRPr lang="zh-CN" altLang="en-US" sz="1898">
              <a:latin typeface="Arial" panose="020B0604020202020204" pitchFamily="34" charset="0"/>
              <a:ea typeface="微软雅黑" panose="020B0503020204020204" pitchFamily="34" charset="-122"/>
              <a:sym typeface="Arial" panose="020B0604020202020204" pitchFamily="34" charset="0"/>
            </a:endParaRPr>
          </a:p>
        </p:txBody>
      </p:sp>
      <p:sp>
        <p:nvSpPr>
          <p:cNvPr id="32" name="任意多边形 31"/>
          <p:cNvSpPr/>
          <p:nvPr>
            <p:custDataLst>
              <p:tags r:id="rId2"/>
            </p:custDataLst>
          </p:nvPr>
        </p:nvSpPr>
        <p:spPr>
          <a:xfrm>
            <a:off x="0" y="133622"/>
            <a:ext cx="1219198" cy="815004"/>
          </a:xfrm>
          <a:custGeom>
            <a:avLst/>
            <a:gdLst>
              <a:gd name="connsiteX0" fmla="*/ 284734 w 577217"/>
              <a:gd name="connsiteY0" fmla="*/ 0 h 536832"/>
              <a:gd name="connsiteX1" fmla="*/ 577217 w 577217"/>
              <a:gd name="connsiteY1" fmla="*/ 536832 h 536832"/>
              <a:gd name="connsiteX2" fmla="*/ 0 w 577217"/>
              <a:gd name="connsiteY2" fmla="*/ 536832 h 536832"/>
              <a:gd name="connsiteX3" fmla="*/ 0 w 577217"/>
              <a:gd name="connsiteY3" fmla="*/ 184 h 536832"/>
            </a:gdLst>
            <a:ahLst/>
            <a:cxnLst>
              <a:cxn ang="0">
                <a:pos x="connsiteX0" y="connsiteY0"/>
              </a:cxn>
              <a:cxn ang="0">
                <a:pos x="connsiteX1" y="connsiteY1"/>
              </a:cxn>
              <a:cxn ang="0">
                <a:pos x="connsiteX2" y="connsiteY2"/>
              </a:cxn>
              <a:cxn ang="0">
                <a:pos x="connsiteX3" y="connsiteY3"/>
              </a:cxn>
            </a:cxnLst>
            <a:rect l="l" t="t" r="r" b="b"/>
            <a:pathLst>
              <a:path w="577217" h="536832">
                <a:moveTo>
                  <a:pt x="284734" y="0"/>
                </a:moveTo>
                <a:lnTo>
                  <a:pt x="577217" y="536832"/>
                </a:lnTo>
                <a:lnTo>
                  <a:pt x="0" y="536832"/>
                </a:lnTo>
                <a:lnTo>
                  <a:pt x="0" y="184"/>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35" tIns="45718" rIns="91435" bIns="45718" numCol="1" spcCol="0" rtlCol="0" fromWordArt="0" anchor="ctr" anchorCtr="0" forceAA="0" compatLnSpc="1">
            <a:prstTxWarp prst="textNoShape">
              <a:avLst/>
            </a:prstTxWarp>
            <a:noAutofit/>
          </a:bodyPr>
          <a:lstStyle/>
          <a:p>
            <a:pPr algn="ctr"/>
            <a:endParaRPr lang="zh-CN" altLang="en-US" sz="1898" dirty="0">
              <a:solidFill>
                <a:srgbClr val="7EC234"/>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Content Placeholder 2"/>
          <p:cNvSpPr txBox="1">
            <a:spLocks/>
          </p:cNvSpPr>
          <p:nvPr/>
        </p:nvSpPr>
        <p:spPr>
          <a:xfrm>
            <a:off x="1447798" y="303763"/>
            <a:ext cx="4089402" cy="889474"/>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r>
              <a:rPr lang="en-US" altLang="zh-CN" sz="2400" dirty="0" smtClean="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MOEA</a:t>
            </a:r>
            <a:r>
              <a:rPr lang="en-US" altLang="zh-CN" sz="2400" dirty="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-RC —</a:t>
            </a:r>
            <a:r>
              <a:rPr lang="en-US" altLang="zh-CN" sz="2400" dirty="0" smtClean="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 Consensus</a:t>
            </a:r>
            <a:endParaRPr lang="zh-CN" altLang="en-US" sz="2400" dirty="0">
              <a:solidFill>
                <a:srgbClr val="003366"/>
              </a:solidFill>
              <a:latin typeface="Arial" panose="020B0604020202020204" pitchFamily="34" charset="0"/>
              <a:ea typeface="微软雅黑" panose="020B0503020204020204" pitchFamily="34" charset="-122"/>
              <a:cs typeface="+mn-ea"/>
              <a:sym typeface="Arial" panose="020B0604020202020204" pitchFamily="34" charset="0"/>
            </a:endParaRPr>
          </a:p>
          <a:p>
            <a:pPr algn="l"/>
            <a:endParaRPr lang="en-US" sz="2400" dirty="0">
              <a:solidFill>
                <a:srgbClr val="003366"/>
              </a:solidFill>
              <a:latin typeface="Arial" panose="020B0604020202020204" pitchFamily="34" charset="0"/>
              <a:ea typeface="微软雅黑" panose="020B0503020204020204" pitchFamily="34" charset="-122"/>
              <a:cs typeface="+mn-ea"/>
              <a:sym typeface="Arial" panose="020B0604020202020204" pitchFamily="34" charset="0"/>
            </a:endParaRPr>
          </a:p>
        </p:txBody>
      </p:sp>
      <p:pic>
        <p:nvPicPr>
          <p:cNvPr id="13" name="图片 12"/>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1290083" y="66387"/>
            <a:ext cx="759112" cy="75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文本框 17"/>
          <p:cNvSpPr txBox="1"/>
          <p:nvPr/>
        </p:nvSpPr>
        <p:spPr>
          <a:xfrm>
            <a:off x="1447798" y="1436483"/>
            <a:ext cx="9615002" cy="4616648"/>
          </a:xfrm>
          <a:prstGeom prst="rect">
            <a:avLst/>
          </a:prstGeom>
          <a:noFill/>
        </p:spPr>
        <p:txBody>
          <a:bodyPr wrap="square" rtlCol="0">
            <a:spAutoFit/>
          </a:bodyPr>
          <a:lstStyle/>
          <a:p>
            <a:pPr marL="457200" indent="-457200">
              <a:lnSpc>
                <a:spcPct val="150000"/>
              </a:lnSpc>
              <a:buFont typeface="+mj-lt"/>
              <a:buAutoNum type="arabicPeriod"/>
            </a:pPr>
            <a:r>
              <a:rPr lang="en-US" altLang="zh-CN" sz="2800" dirty="0" smtClean="0"/>
              <a:t>consensus</a:t>
            </a:r>
            <a:r>
              <a:rPr lang="zh-CN" altLang="en-US" sz="2800" dirty="0" smtClean="0"/>
              <a:t>概念</a:t>
            </a:r>
            <a:r>
              <a:rPr lang="zh-CN" altLang="en-US" sz="2000" dirty="0"/>
              <a:t>：</a:t>
            </a:r>
            <a:endParaRPr lang="en-US" altLang="zh-CN" sz="2000" dirty="0"/>
          </a:p>
          <a:p>
            <a:pPr>
              <a:lnSpc>
                <a:spcPct val="150000"/>
              </a:lnSpc>
            </a:pPr>
            <a:r>
              <a:rPr lang="en-US" altLang="zh-CN" sz="2000" dirty="0" smtClean="0"/>
              <a:t>	</a:t>
            </a:r>
            <a:r>
              <a:rPr lang="zh-CN" altLang="en-US" sz="2000" dirty="0" smtClean="0"/>
              <a:t>描述</a:t>
            </a:r>
            <a:r>
              <a:rPr lang="zh-CN" altLang="en-US" sz="2000" dirty="0"/>
              <a:t>多棵</a:t>
            </a:r>
            <a:r>
              <a:rPr lang="zh-CN" altLang="en-US" sz="2000" dirty="0" smtClean="0"/>
              <a:t>树共同拥有</a:t>
            </a:r>
            <a:r>
              <a:rPr lang="zh-CN" altLang="en-US" sz="2000" dirty="0"/>
              <a:t>的拓扑特征</a:t>
            </a:r>
          </a:p>
          <a:p>
            <a:pPr>
              <a:lnSpc>
                <a:spcPct val="150000"/>
              </a:lnSpc>
            </a:pPr>
            <a:endParaRPr lang="en-US" altLang="zh-CN" sz="2000" dirty="0" smtClean="0"/>
          </a:p>
          <a:p>
            <a:pPr marL="457200" indent="-457200">
              <a:lnSpc>
                <a:spcPct val="150000"/>
              </a:lnSpc>
              <a:buFont typeface="+mj-lt"/>
              <a:buAutoNum type="arabicPeriod" startAt="2"/>
            </a:pPr>
            <a:r>
              <a:rPr lang="zh-CN" altLang="en-US" sz="2800" dirty="0" smtClean="0"/>
              <a:t>假设</a:t>
            </a:r>
            <a:r>
              <a:rPr lang="zh-CN" altLang="en-US" sz="1600" dirty="0" smtClean="0"/>
              <a:t>：</a:t>
            </a:r>
            <a:endParaRPr lang="en-US" altLang="zh-CN" sz="1600" dirty="0" smtClean="0"/>
          </a:p>
          <a:p>
            <a:pPr>
              <a:lnSpc>
                <a:spcPct val="150000"/>
              </a:lnSpc>
            </a:pPr>
            <a:r>
              <a:rPr lang="en-US" altLang="zh-CN" sz="2000" dirty="0" smtClean="0"/>
              <a:t>	</a:t>
            </a:r>
            <a:r>
              <a:rPr lang="zh-CN" altLang="en-US" sz="2000" dirty="0" smtClean="0"/>
              <a:t>从多个“</a:t>
            </a:r>
            <a:r>
              <a:rPr lang="zh-CN" altLang="en-US" sz="2000" dirty="0"/>
              <a:t>精英</a:t>
            </a:r>
            <a:r>
              <a:rPr lang="zh-CN" altLang="en-US" sz="2000" dirty="0" smtClean="0"/>
              <a:t>” 解计算得到的</a:t>
            </a:r>
            <a:r>
              <a:rPr lang="en-US" altLang="zh-CN" sz="2000" dirty="0" smtClean="0"/>
              <a:t>consensus</a:t>
            </a:r>
            <a:r>
              <a:rPr lang="zh-CN" altLang="en-US" sz="2000" dirty="0" smtClean="0"/>
              <a:t>是对的分枝结构</a:t>
            </a:r>
            <a:endParaRPr lang="en-US" altLang="zh-CN" sz="2000" dirty="0" smtClean="0"/>
          </a:p>
          <a:p>
            <a:pPr>
              <a:lnSpc>
                <a:spcPct val="150000"/>
              </a:lnSpc>
            </a:pPr>
            <a:endParaRPr lang="en-US" altLang="zh-CN" sz="2000" dirty="0" smtClean="0"/>
          </a:p>
          <a:p>
            <a:pPr marL="457200" indent="-457200">
              <a:lnSpc>
                <a:spcPct val="150000"/>
              </a:lnSpc>
              <a:buFont typeface="+mj-lt"/>
              <a:buAutoNum type="arabicPeriod" startAt="3"/>
            </a:pPr>
            <a:r>
              <a:rPr lang="zh-CN" altLang="en-US" sz="2800" dirty="0" smtClean="0"/>
              <a:t>应用</a:t>
            </a:r>
            <a:r>
              <a:rPr lang="zh-CN" altLang="en-US" sz="2000" dirty="0" smtClean="0"/>
              <a:t>：</a:t>
            </a:r>
            <a:endParaRPr lang="en-US" altLang="zh-CN" sz="2000" dirty="0"/>
          </a:p>
          <a:p>
            <a:pPr>
              <a:lnSpc>
                <a:spcPct val="150000"/>
              </a:lnSpc>
            </a:pPr>
            <a:r>
              <a:rPr lang="en-US" altLang="zh-CN" sz="2000" dirty="0" smtClean="0"/>
              <a:t>	</a:t>
            </a:r>
            <a:r>
              <a:rPr lang="zh-CN" altLang="en-US" sz="2000" dirty="0" smtClean="0"/>
              <a:t>这些</a:t>
            </a:r>
            <a:r>
              <a:rPr lang="en-US" altLang="zh-CN" sz="2000" dirty="0" smtClean="0"/>
              <a:t>consensus</a:t>
            </a:r>
            <a:r>
              <a:rPr lang="zh-CN" altLang="en-US" sz="2000" dirty="0" smtClean="0"/>
              <a:t>将在迭代中被保留从而</a:t>
            </a:r>
            <a:r>
              <a:rPr lang="zh-CN" altLang="en-US" sz="2000" dirty="0"/>
              <a:t>促进遗传算法的收敛速度</a:t>
            </a:r>
            <a:endParaRPr lang="en-US" altLang="zh-CN" sz="2000" dirty="0"/>
          </a:p>
          <a:p>
            <a:endParaRPr lang="zh-CN" altLang="en-US" sz="1600" dirty="0"/>
          </a:p>
        </p:txBody>
      </p:sp>
    </p:spTree>
    <p:extLst>
      <p:ext uri="{BB962C8B-B14F-4D97-AF65-F5344CB8AC3E}">
        <p14:creationId xmlns:p14="http://schemas.microsoft.com/office/powerpoint/2010/main" val="665760902"/>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任意多边形 30"/>
          <p:cNvSpPr/>
          <p:nvPr>
            <p:custDataLst>
              <p:tags r:id="rId1"/>
            </p:custDataLst>
          </p:nvPr>
        </p:nvSpPr>
        <p:spPr>
          <a:xfrm>
            <a:off x="796994" y="891255"/>
            <a:ext cx="11395006" cy="45719"/>
          </a:xfrm>
          <a:custGeom>
            <a:avLst/>
            <a:gdLst>
              <a:gd name="connsiteX0" fmla="*/ 0 w 12125327"/>
              <a:gd name="connsiteY0" fmla="*/ 0 h 31282"/>
              <a:gd name="connsiteX1" fmla="*/ 12125327 w 12125327"/>
              <a:gd name="connsiteY1" fmla="*/ 0 h 31282"/>
              <a:gd name="connsiteX2" fmla="*/ 12125327 w 12125327"/>
              <a:gd name="connsiteY2" fmla="*/ 31282 h 31282"/>
              <a:gd name="connsiteX3" fmla="*/ 17139 w 12125327"/>
              <a:gd name="connsiteY3" fmla="*/ 31282 h 31282"/>
            </a:gdLst>
            <a:ahLst/>
            <a:cxnLst>
              <a:cxn ang="0">
                <a:pos x="connsiteX0" y="connsiteY0"/>
              </a:cxn>
              <a:cxn ang="0">
                <a:pos x="connsiteX1" y="connsiteY1"/>
              </a:cxn>
              <a:cxn ang="0">
                <a:pos x="connsiteX2" y="connsiteY2"/>
              </a:cxn>
              <a:cxn ang="0">
                <a:pos x="connsiteX3" y="connsiteY3"/>
              </a:cxn>
            </a:cxnLst>
            <a:rect l="l" t="t" r="r" b="b"/>
            <a:pathLst>
              <a:path w="12125327" h="31282">
                <a:moveTo>
                  <a:pt x="0" y="0"/>
                </a:moveTo>
                <a:lnTo>
                  <a:pt x="12125327" y="0"/>
                </a:lnTo>
                <a:lnTo>
                  <a:pt x="12125327" y="31282"/>
                </a:lnTo>
                <a:lnTo>
                  <a:pt x="17139" y="31282"/>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35" tIns="45718" rIns="91435" bIns="45718" numCol="1" spcCol="0" rtlCol="0" fromWordArt="0" anchor="ctr" anchorCtr="0" forceAA="0" compatLnSpc="1">
            <a:prstTxWarp prst="textNoShape">
              <a:avLst/>
            </a:prstTxWarp>
            <a:noAutofit/>
          </a:bodyPr>
          <a:lstStyle/>
          <a:p>
            <a:pPr algn="ctr"/>
            <a:endParaRPr lang="zh-CN" altLang="en-US" sz="1898">
              <a:latin typeface="Arial" panose="020B0604020202020204" pitchFamily="34" charset="0"/>
              <a:ea typeface="微软雅黑" panose="020B0503020204020204" pitchFamily="34" charset="-122"/>
              <a:sym typeface="Arial" panose="020B0604020202020204" pitchFamily="34" charset="0"/>
            </a:endParaRPr>
          </a:p>
        </p:txBody>
      </p:sp>
      <p:sp>
        <p:nvSpPr>
          <p:cNvPr id="32" name="任意多边形 31"/>
          <p:cNvSpPr/>
          <p:nvPr>
            <p:custDataLst>
              <p:tags r:id="rId2"/>
            </p:custDataLst>
          </p:nvPr>
        </p:nvSpPr>
        <p:spPr>
          <a:xfrm>
            <a:off x="0" y="133622"/>
            <a:ext cx="1219198" cy="815004"/>
          </a:xfrm>
          <a:custGeom>
            <a:avLst/>
            <a:gdLst>
              <a:gd name="connsiteX0" fmla="*/ 284734 w 577217"/>
              <a:gd name="connsiteY0" fmla="*/ 0 h 536832"/>
              <a:gd name="connsiteX1" fmla="*/ 577217 w 577217"/>
              <a:gd name="connsiteY1" fmla="*/ 536832 h 536832"/>
              <a:gd name="connsiteX2" fmla="*/ 0 w 577217"/>
              <a:gd name="connsiteY2" fmla="*/ 536832 h 536832"/>
              <a:gd name="connsiteX3" fmla="*/ 0 w 577217"/>
              <a:gd name="connsiteY3" fmla="*/ 184 h 536832"/>
            </a:gdLst>
            <a:ahLst/>
            <a:cxnLst>
              <a:cxn ang="0">
                <a:pos x="connsiteX0" y="connsiteY0"/>
              </a:cxn>
              <a:cxn ang="0">
                <a:pos x="connsiteX1" y="connsiteY1"/>
              </a:cxn>
              <a:cxn ang="0">
                <a:pos x="connsiteX2" y="connsiteY2"/>
              </a:cxn>
              <a:cxn ang="0">
                <a:pos x="connsiteX3" y="connsiteY3"/>
              </a:cxn>
            </a:cxnLst>
            <a:rect l="l" t="t" r="r" b="b"/>
            <a:pathLst>
              <a:path w="577217" h="536832">
                <a:moveTo>
                  <a:pt x="284734" y="0"/>
                </a:moveTo>
                <a:lnTo>
                  <a:pt x="577217" y="536832"/>
                </a:lnTo>
                <a:lnTo>
                  <a:pt x="0" y="536832"/>
                </a:lnTo>
                <a:lnTo>
                  <a:pt x="0" y="184"/>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35" tIns="45718" rIns="91435" bIns="45718" numCol="1" spcCol="0" rtlCol="0" fromWordArt="0" anchor="ctr" anchorCtr="0" forceAA="0" compatLnSpc="1">
            <a:prstTxWarp prst="textNoShape">
              <a:avLst/>
            </a:prstTxWarp>
            <a:noAutofit/>
          </a:bodyPr>
          <a:lstStyle/>
          <a:p>
            <a:pPr algn="ctr"/>
            <a:endParaRPr lang="zh-CN" altLang="en-US" sz="1898" dirty="0">
              <a:solidFill>
                <a:srgbClr val="7EC234"/>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Content Placeholder 2"/>
          <p:cNvSpPr txBox="1">
            <a:spLocks/>
          </p:cNvSpPr>
          <p:nvPr/>
        </p:nvSpPr>
        <p:spPr>
          <a:xfrm>
            <a:off x="1447798" y="303763"/>
            <a:ext cx="4889502" cy="369332"/>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r>
              <a:rPr lang="en-US" altLang="zh-CN" sz="2400" dirty="0" smtClean="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MOEA-RC</a:t>
            </a:r>
            <a:r>
              <a:rPr lang="en-US" altLang="zh-CN" sz="2400" dirty="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2400" dirty="0" smtClean="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 </a:t>
            </a:r>
            <a:r>
              <a:rPr lang="zh-CN" altLang="en-US" sz="2400" dirty="0" smtClean="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在</a:t>
            </a:r>
            <a:r>
              <a:rPr lang="zh-CN" altLang="en-US" sz="2400" dirty="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单目标中的应用</a:t>
            </a:r>
            <a:endParaRPr lang="en-US" sz="2400" dirty="0">
              <a:solidFill>
                <a:srgbClr val="003366"/>
              </a:solidFill>
              <a:latin typeface="Arial" panose="020B0604020202020204" pitchFamily="34" charset="0"/>
              <a:ea typeface="微软雅黑" panose="020B0503020204020204" pitchFamily="34" charset="-122"/>
              <a:cs typeface="+mn-ea"/>
              <a:sym typeface="Arial" panose="020B0604020202020204" pitchFamily="34" charset="0"/>
            </a:endParaRPr>
          </a:p>
        </p:txBody>
      </p:sp>
      <p:pic>
        <p:nvPicPr>
          <p:cNvPr id="13" name="图片 12"/>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1290083" y="66387"/>
            <a:ext cx="759112" cy="75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圆角矩形 1"/>
          <p:cNvSpPr/>
          <p:nvPr/>
        </p:nvSpPr>
        <p:spPr>
          <a:xfrm>
            <a:off x="1125252" y="2394819"/>
            <a:ext cx="1440000" cy="1440000"/>
          </a:xfrm>
          <a:prstGeom prst="roundRect">
            <a:avLst/>
          </a:prstGeom>
          <a:solidFill>
            <a:schemeClr val="tx1">
              <a:lumMod val="65000"/>
              <a:lumOff val="3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圆角矩形 7"/>
          <p:cNvSpPr/>
          <p:nvPr/>
        </p:nvSpPr>
        <p:spPr>
          <a:xfrm>
            <a:off x="2704952" y="2394819"/>
            <a:ext cx="1440000" cy="1440000"/>
          </a:xfrm>
          <a:prstGeom prst="roundRect">
            <a:avLst/>
          </a:prstGeom>
          <a:solidFill>
            <a:schemeClr val="tx1">
              <a:lumMod val="65000"/>
              <a:lumOff val="3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圆角矩形 9"/>
          <p:cNvSpPr/>
          <p:nvPr/>
        </p:nvSpPr>
        <p:spPr>
          <a:xfrm>
            <a:off x="1125252" y="3988460"/>
            <a:ext cx="1440000" cy="1440000"/>
          </a:xfrm>
          <a:prstGeom prst="roundRect">
            <a:avLst/>
          </a:prstGeom>
          <a:solidFill>
            <a:schemeClr val="tx1">
              <a:lumMod val="65000"/>
              <a:lumOff val="3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圆角矩形 10"/>
          <p:cNvSpPr/>
          <p:nvPr/>
        </p:nvSpPr>
        <p:spPr>
          <a:xfrm>
            <a:off x="2704952" y="3988460"/>
            <a:ext cx="1440000" cy="1440000"/>
          </a:xfrm>
          <a:prstGeom prst="roundRect">
            <a:avLst/>
          </a:prstGeom>
          <a:solidFill>
            <a:schemeClr val="tx1">
              <a:lumMod val="65000"/>
              <a:lumOff val="3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1303052" y="2572619"/>
            <a:ext cx="203200" cy="203200"/>
          </a:xfrm>
          <a:prstGeom prst="ellipse">
            <a:avLst/>
          </a:prstGeom>
          <a:solidFill>
            <a:srgbClr val="FF0000">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14" name="椭圆 13"/>
          <p:cNvSpPr/>
          <p:nvPr/>
        </p:nvSpPr>
        <p:spPr>
          <a:xfrm>
            <a:off x="2891552" y="2572619"/>
            <a:ext cx="203200" cy="203200"/>
          </a:xfrm>
          <a:prstGeom prst="ellipse">
            <a:avLst/>
          </a:prstGeom>
          <a:solidFill>
            <a:srgbClr val="FF0000">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15" name="椭圆 14"/>
          <p:cNvSpPr/>
          <p:nvPr/>
        </p:nvSpPr>
        <p:spPr>
          <a:xfrm>
            <a:off x="1303052" y="4161119"/>
            <a:ext cx="203200" cy="203200"/>
          </a:xfrm>
          <a:prstGeom prst="ellipse">
            <a:avLst/>
          </a:prstGeom>
          <a:solidFill>
            <a:srgbClr val="FF0000">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16" name="椭圆 15"/>
          <p:cNvSpPr/>
          <p:nvPr/>
        </p:nvSpPr>
        <p:spPr>
          <a:xfrm>
            <a:off x="2891552" y="4161119"/>
            <a:ext cx="203200" cy="203200"/>
          </a:xfrm>
          <a:prstGeom prst="ellipse">
            <a:avLst/>
          </a:prstGeom>
          <a:solidFill>
            <a:srgbClr val="FF0000">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18" name="矩形 17"/>
          <p:cNvSpPr/>
          <p:nvPr/>
        </p:nvSpPr>
        <p:spPr>
          <a:xfrm>
            <a:off x="2550941" y="5915597"/>
            <a:ext cx="4955203" cy="461665"/>
          </a:xfrm>
          <a:prstGeom prst="rect">
            <a:avLst/>
          </a:prstGeom>
        </p:spPr>
        <p:txBody>
          <a:bodyPr wrap="none">
            <a:spAutoFit/>
          </a:bodyPr>
          <a:lstStyle/>
          <a:p>
            <a:r>
              <a:rPr lang="zh-CN" altLang="en-US" sz="2400" dirty="0"/>
              <a:t>现状</a:t>
            </a:r>
            <a:r>
              <a:rPr lang="zh-CN" altLang="en-US" dirty="0"/>
              <a:t>：已有单目标的应用，但没被用于多目标</a:t>
            </a:r>
            <a:endParaRPr lang="en-US" altLang="zh-CN" dirty="0"/>
          </a:p>
        </p:txBody>
      </p:sp>
      <p:sp>
        <p:nvSpPr>
          <p:cNvPr id="5" name="文本框 4"/>
          <p:cNvSpPr txBox="1"/>
          <p:nvPr/>
        </p:nvSpPr>
        <p:spPr>
          <a:xfrm>
            <a:off x="4672363" y="3611565"/>
            <a:ext cx="546100" cy="369332"/>
          </a:xfrm>
          <a:prstGeom prst="rect">
            <a:avLst/>
          </a:prstGeom>
          <a:noFill/>
        </p:spPr>
        <p:txBody>
          <a:bodyPr wrap="square" rtlCol="0">
            <a:spAutoFit/>
          </a:bodyPr>
          <a:lstStyle/>
          <a:p>
            <a:r>
              <a:rPr lang="en-US" altLang="zh-CN" dirty="0" err="1" smtClean="0"/>
              <a:t>VS</a:t>
            </a:r>
            <a:endParaRPr lang="zh-CN" altLang="en-US" dirty="0"/>
          </a:p>
        </p:txBody>
      </p:sp>
      <p:sp>
        <p:nvSpPr>
          <p:cNvPr id="20" name="圆角矩形 19"/>
          <p:cNvSpPr/>
          <p:nvPr/>
        </p:nvSpPr>
        <p:spPr>
          <a:xfrm>
            <a:off x="5617300" y="2394819"/>
            <a:ext cx="1440000" cy="1440000"/>
          </a:xfrm>
          <a:prstGeom prst="roundRect">
            <a:avLst/>
          </a:prstGeom>
          <a:solidFill>
            <a:schemeClr val="tx1">
              <a:lumMod val="65000"/>
              <a:lumOff val="3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9407571" y="3178980"/>
            <a:ext cx="203200" cy="203200"/>
          </a:xfrm>
          <a:prstGeom prst="ellipse">
            <a:avLst/>
          </a:prstGeom>
          <a:solidFill>
            <a:srgbClr val="FF0000">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6" name="文本框 5"/>
          <p:cNvSpPr txBox="1"/>
          <p:nvPr/>
        </p:nvSpPr>
        <p:spPr>
          <a:xfrm>
            <a:off x="9892847" y="3114819"/>
            <a:ext cx="1244600" cy="369332"/>
          </a:xfrm>
          <a:prstGeom prst="rect">
            <a:avLst/>
          </a:prstGeom>
          <a:noFill/>
        </p:spPr>
        <p:txBody>
          <a:bodyPr wrap="square" rtlCol="0">
            <a:spAutoFit/>
          </a:bodyPr>
          <a:lstStyle/>
          <a:p>
            <a:r>
              <a:rPr lang="zh-CN" altLang="en-US" dirty="0" smtClean="0"/>
              <a:t>最优解</a:t>
            </a:r>
            <a:endParaRPr lang="zh-CN" altLang="en-US" dirty="0"/>
          </a:p>
        </p:txBody>
      </p:sp>
      <p:sp>
        <p:nvSpPr>
          <p:cNvPr id="23" name="圆角矩形 22"/>
          <p:cNvSpPr/>
          <p:nvPr/>
        </p:nvSpPr>
        <p:spPr>
          <a:xfrm>
            <a:off x="9329171" y="3934378"/>
            <a:ext cx="360000" cy="360000"/>
          </a:xfrm>
          <a:prstGeom prst="roundRect">
            <a:avLst/>
          </a:prstGeom>
          <a:solidFill>
            <a:srgbClr val="D9D9D9">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文本框 23"/>
          <p:cNvSpPr txBox="1"/>
          <p:nvPr/>
        </p:nvSpPr>
        <p:spPr>
          <a:xfrm>
            <a:off x="9892847" y="3934378"/>
            <a:ext cx="1244600" cy="369332"/>
          </a:xfrm>
          <a:prstGeom prst="rect">
            <a:avLst/>
          </a:prstGeom>
          <a:noFill/>
        </p:spPr>
        <p:txBody>
          <a:bodyPr wrap="square" rtlCol="0">
            <a:spAutoFit/>
          </a:bodyPr>
          <a:lstStyle/>
          <a:p>
            <a:r>
              <a:rPr lang="zh-CN" altLang="en-US" dirty="0" smtClean="0"/>
              <a:t>独立种群</a:t>
            </a:r>
            <a:endParaRPr lang="zh-CN" altLang="en-US" dirty="0"/>
          </a:p>
        </p:txBody>
      </p:sp>
      <p:sp>
        <p:nvSpPr>
          <p:cNvPr id="25" name="圆角矩形 24"/>
          <p:cNvSpPr/>
          <p:nvPr/>
        </p:nvSpPr>
        <p:spPr>
          <a:xfrm>
            <a:off x="7203260" y="2394819"/>
            <a:ext cx="1440000" cy="1440000"/>
          </a:xfrm>
          <a:prstGeom prst="roundRect">
            <a:avLst/>
          </a:prstGeom>
          <a:solidFill>
            <a:schemeClr val="tx1">
              <a:lumMod val="65000"/>
              <a:lumOff val="3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圆角矩形 25"/>
          <p:cNvSpPr/>
          <p:nvPr/>
        </p:nvSpPr>
        <p:spPr>
          <a:xfrm>
            <a:off x="5617300" y="3967927"/>
            <a:ext cx="1440000" cy="1440000"/>
          </a:xfrm>
          <a:prstGeom prst="roundRect">
            <a:avLst/>
          </a:prstGeom>
          <a:solidFill>
            <a:schemeClr val="tx1">
              <a:lumMod val="65000"/>
              <a:lumOff val="3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圆角矩形 26"/>
          <p:cNvSpPr/>
          <p:nvPr/>
        </p:nvSpPr>
        <p:spPr>
          <a:xfrm>
            <a:off x="7203260" y="3970650"/>
            <a:ext cx="1440000" cy="1440000"/>
          </a:xfrm>
          <a:prstGeom prst="roundRect">
            <a:avLst/>
          </a:prstGeom>
          <a:solidFill>
            <a:schemeClr val="tx1">
              <a:lumMod val="65000"/>
              <a:lumOff val="3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9" name="直接箭头连接符 18"/>
          <p:cNvCxnSpPr>
            <a:stCxn id="3" idx="7"/>
          </p:cNvCxnSpPr>
          <p:nvPr/>
        </p:nvCxnSpPr>
        <p:spPr>
          <a:xfrm flipV="1">
            <a:off x="1476494" y="1816100"/>
            <a:ext cx="619006" cy="786277"/>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0" name="直接箭头连接符 29"/>
          <p:cNvCxnSpPr>
            <a:stCxn id="15" idx="0"/>
          </p:cNvCxnSpPr>
          <p:nvPr/>
        </p:nvCxnSpPr>
        <p:spPr>
          <a:xfrm flipV="1">
            <a:off x="1404652" y="1968501"/>
            <a:ext cx="843248" cy="219261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4" name="直接箭头连接符 33"/>
          <p:cNvCxnSpPr>
            <a:stCxn id="14" idx="1"/>
          </p:cNvCxnSpPr>
          <p:nvPr/>
        </p:nvCxnSpPr>
        <p:spPr>
          <a:xfrm flipH="1" flipV="1">
            <a:off x="2571909" y="1866900"/>
            <a:ext cx="349401" cy="735477"/>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5" name="直接箭头连接符 34"/>
          <p:cNvCxnSpPr>
            <a:stCxn id="16" idx="0"/>
          </p:cNvCxnSpPr>
          <p:nvPr/>
        </p:nvCxnSpPr>
        <p:spPr>
          <a:xfrm flipH="1" flipV="1">
            <a:off x="2400492" y="2070100"/>
            <a:ext cx="592660" cy="209101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9" name="文本框 38"/>
          <p:cNvSpPr txBox="1"/>
          <p:nvPr/>
        </p:nvSpPr>
        <p:spPr>
          <a:xfrm>
            <a:off x="2067725" y="1411481"/>
            <a:ext cx="1513675" cy="369332"/>
          </a:xfrm>
          <a:prstGeom prst="rect">
            <a:avLst/>
          </a:prstGeom>
          <a:noFill/>
        </p:spPr>
        <p:txBody>
          <a:bodyPr wrap="square" rtlCol="0">
            <a:spAutoFit/>
          </a:bodyPr>
          <a:lstStyle/>
          <a:p>
            <a:r>
              <a:rPr lang="en-US" altLang="zh-CN" dirty="0" smtClean="0"/>
              <a:t>consensus</a:t>
            </a:r>
            <a:endParaRPr lang="zh-CN" altLang="en-US" dirty="0"/>
          </a:p>
        </p:txBody>
      </p:sp>
    </p:spTree>
    <p:extLst>
      <p:ext uri="{BB962C8B-B14F-4D97-AF65-F5344CB8AC3E}">
        <p14:creationId xmlns:p14="http://schemas.microsoft.com/office/powerpoint/2010/main" val="1506583905"/>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任意多边形 30"/>
          <p:cNvSpPr/>
          <p:nvPr>
            <p:custDataLst>
              <p:tags r:id="rId1"/>
            </p:custDataLst>
          </p:nvPr>
        </p:nvSpPr>
        <p:spPr>
          <a:xfrm>
            <a:off x="796994" y="891255"/>
            <a:ext cx="11395006" cy="45719"/>
          </a:xfrm>
          <a:custGeom>
            <a:avLst/>
            <a:gdLst>
              <a:gd name="connsiteX0" fmla="*/ 0 w 12125327"/>
              <a:gd name="connsiteY0" fmla="*/ 0 h 31282"/>
              <a:gd name="connsiteX1" fmla="*/ 12125327 w 12125327"/>
              <a:gd name="connsiteY1" fmla="*/ 0 h 31282"/>
              <a:gd name="connsiteX2" fmla="*/ 12125327 w 12125327"/>
              <a:gd name="connsiteY2" fmla="*/ 31282 h 31282"/>
              <a:gd name="connsiteX3" fmla="*/ 17139 w 12125327"/>
              <a:gd name="connsiteY3" fmla="*/ 31282 h 31282"/>
            </a:gdLst>
            <a:ahLst/>
            <a:cxnLst>
              <a:cxn ang="0">
                <a:pos x="connsiteX0" y="connsiteY0"/>
              </a:cxn>
              <a:cxn ang="0">
                <a:pos x="connsiteX1" y="connsiteY1"/>
              </a:cxn>
              <a:cxn ang="0">
                <a:pos x="connsiteX2" y="connsiteY2"/>
              </a:cxn>
              <a:cxn ang="0">
                <a:pos x="connsiteX3" y="connsiteY3"/>
              </a:cxn>
            </a:cxnLst>
            <a:rect l="l" t="t" r="r" b="b"/>
            <a:pathLst>
              <a:path w="12125327" h="31282">
                <a:moveTo>
                  <a:pt x="0" y="0"/>
                </a:moveTo>
                <a:lnTo>
                  <a:pt x="12125327" y="0"/>
                </a:lnTo>
                <a:lnTo>
                  <a:pt x="12125327" y="31282"/>
                </a:lnTo>
                <a:lnTo>
                  <a:pt x="17139" y="31282"/>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35" tIns="45718" rIns="91435" bIns="45718" numCol="1" spcCol="0" rtlCol="0" fromWordArt="0" anchor="ctr" anchorCtr="0" forceAA="0" compatLnSpc="1">
            <a:prstTxWarp prst="textNoShape">
              <a:avLst/>
            </a:prstTxWarp>
            <a:noAutofit/>
          </a:bodyPr>
          <a:lstStyle/>
          <a:p>
            <a:pPr algn="ctr"/>
            <a:endParaRPr lang="zh-CN" altLang="en-US" sz="1898">
              <a:latin typeface="Arial" panose="020B0604020202020204" pitchFamily="34" charset="0"/>
              <a:ea typeface="微软雅黑" panose="020B0503020204020204" pitchFamily="34" charset="-122"/>
              <a:sym typeface="Arial" panose="020B0604020202020204" pitchFamily="34" charset="0"/>
            </a:endParaRPr>
          </a:p>
        </p:txBody>
      </p:sp>
      <p:sp>
        <p:nvSpPr>
          <p:cNvPr id="32" name="任意多边形 31"/>
          <p:cNvSpPr/>
          <p:nvPr>
            <p:custDataLst>
              <p:tags r:id="rId2"/>
            </p:custDataLst>
          </p:nvPr>
        </p:nvSpPr>
        <p:spPr>
          <a:xfrm>
            <a:off x="0" y="133622"/>
            <a:ext cx="1219198" cy="815004"/>
          </a:xfrm>
          <a:custGeom>
            <a:avLst/>
            <a:gdLst>
              <a:gd name="connsiteX0" fmla="*/ 284734 w 577217"/>
              <a:gd name="connsiteY0" fmla="*/ 0 h 536832"/>
              <a:gd name="connsiteX1" fmla="*/ 577217 w 577217"/>
              <a:gd name="connsiteY1" fmla="*/ 536832 h 536832"/>
              <a:gd name="connsiteX2" fmla="*/ 0 w 577217"/>
              <a:gd name="connsiteY2" fmla="*/ 536832 h 536832"/>
              <a:gd name="connsiteX3" fmla="*/ 0 w 577217"/>
              <a:gd name="connsiteY3" fmla="*/ 184 h 536832"/>
            </a:gdLst>
            <a:ahLst/>
            <a:cxnLst>
              <a:cxn ang="0">
                <a:pos x="connsiteX0" y="connsiteY0"/>
              </a:cxn>
              <a:cxn ang="0">
                <a:pos x="connsiteX1" y="connsiteY1"/>
              </a:cxn>
              <a:cxn ang="0">
                <a:pos x="connsiteX2" y="connsiteY2"/>
              </a:cxn>
              <a:cxn ang="0">
                <a:pos x="connsiteX3" y="connsiteY3"/>
              </a:cxn>
            </a:cxnLst>
            <a:rect l="l" t="t" r="r" b="b"/>
            <a:pathLst>
              <a:path w="577217" h="536832">
                <a:moveTo>
                  <a:pt x="284734" y="0"/>
                </a:moveTo>
                <a:lnTo>
                  <a:pt x="577217" y="536832"/>
                </a:lnTo>
                <a:lnTo>
                  <a:pt x="0" y="536832"/>
                </a:lnTo>
                <a:lnTo>
                  <a:pt x="0" y="184"/>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35" tIns="45718" rIns="91435" bIns="45718" numCol="1" spcCol="0" rtlCol="0" fromWordArt="0" anchor="ctr" anchorCtr="0" forceAA="0" compatLnSpc="1">
            <a:prstTxWarp prst="textNoShape">
              <a:avLst/>
            </a:prstTxWarp>
            <a:noAutofit/>
          </a:bodyPr>
          <a:lstStyle/>
          <a:p>
            <a:pPr algn="ctr"/>
            <a:endParaRPr lang="zh-CN" altLang="en-US" sz="1898" dirty="0">
              <a:solidFill>
                <a:srgbClr val="7EC234"/>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Content Placeholder 2"/>
          <p:cNvSpPr txBox="1">
            <a:spLocks/>
          </p:cNvSpPr>
          <p:nvPr/>
        </p:nvSpPr>
        <p:spPr>
          <a:xfrm>
            <a:off x="1447798" y="303763"/>
            <a:ext cx="4889502" cy="369332"/>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r>
              <a:rPr lang="en-US" altLang="zh-CN" sz="2400" dirty="0" smtClean="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MOEA-RC</a:t>
            </a:r>
            <a:r>
              <a:rPr lang="en-US" altLang="zh-CN" sz="2400" dirty="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2400" dirty="0" smtClean="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 </a:t>
            </a:r>
            <a:r>
              <a:rPr lang="zh-CN" altLang="en-US" sz="2400" dirty="0" smtClean="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在</a:t>
            </a:r>
            <a:r>
              <a:rPr lang="zh-CN" altLang="en-US" sz="2400" dirty="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单目标中的应用</a:t>
            </a:r>
            <a:endParaRPr lang="en-US" sz="2400" dirty="0">
              <a:solidFill>
                <a:srgbClr val="003366"/>
              </a:solidFill>
              <a:latin typeface="Arial" panose="020B0604020202020204" pitchFamily="34" charset="0"/>
              <a:ea typeface="微软雅黑" panose="020B0503020204020204" pitchFamily="34" charset="-122"/>
              <a:cs typeface="+mn-ea"/>
              <a:sym typeface="Arial" panose="020B0604020202020204" pitchFamily="34" charset="0"/>
            </a:endParaRPr>
          </a:p>
        </p:txBody>
      </p:sp>
      <p:pic>
        <p:nvPicPr>
          <p:cNvPr id="13" name="图片 12"/>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1290083" y="66387"/>
            <a:ext cx="759112" cy="75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圆角矩形 1"/>
          <p:cNvSpPr/>
          <p:nvPr/>
        </p:nvSpPr>
        <p:spPr>
          <a:xfrm>
            <a:off x="1125252" y="2394819"/>
            <a:ext cx="1440000" cy="1440000"/>
          </a:xfrm>
          <a:prstGeom prst="roundRect">
            <a:avLst/>
          </a:prstGeom>
          <a:solidFill>
            <a:schemeClr val="bg2">
              <a:lumMod val="50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圆角矩形 7"/>
          <p:cNvSpPr/>
          <p:nvPr/>
        </p:nvSpPr>
        <p:spPr>
          <a:xfrm>
            <a:off x="2704952" y="2394819"/>
            <a:ext cx="1440000" cy="1440000"/>
          </a:xfrm>
          <a:prstGeom prst="roundRect">
            <a:avLst/>
          </a:prstGeom>
          <a:solidFill>
            <a:schemeClr val="bg2">
              <a:lumMod val="50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圆角矩形 9"/>
          <p:cNvSpPr/>
          <p:nvPr/>
        </p:nvSpPr>
        <p:spPr>
          <a:xfrm>
            <a:off x="1125252" y="3988460"/>
            <a:ext cx="1440000" cy="1440000"/>
          </a:xfrm>
          <a:prstGeom prst="roundRect">
            <a:avLst/>
          </a:prstGeom>
          <a:solidFill>
            <a:schemeClr val="bg2">
              <a:lumMod val="50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圆角矩形 10"/>
          <p:cNvSpPr/>
          <p:nvPr/>
        </p:nvSpPr>
        <p:spPr>
          <a:xfrm>
            <a:off x="2704952" y="3988460"/>
            <a:ext cx="1440000" cy="1440000"/>
          </a:xfrm>
          <a:prstGeom prst="roundRect">
            <a:avLst/>
          </a:prstGeom>
          <a:solidFill>
            <a:schemeClr val="bg2">
              <a:lumMod val="50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1303052" y="2572619"/>
            <a:ext cx="203200" cy="203200"/>
          </a:xfrm>
          <a:prstGeom prst="ellipse">
            <a:avLst/>
          </a:prstGeom>
          <a:solidFill>
            <a:srgbClr val="FF0000">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14" name="椭圆 13"/>
          <p:cNvSpPr/>
          <p:nvPr/>
        </p:nvSpPr>
        <p:spPr>
          <a:xfrm>
            <a:off x="2891552" y="2572619"/>
            <a:ext cx="203200" cy="203200"/>
          </a:xfrm>
          <a:prstGeom prst="ellipse">
            <a:avLst/>
          </a:prstGeom>
          <a:solidFill>
            <a:srgbClr val="FF0000">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15" name="椭圆 14"/>
          <p:cNvSpPr/>
          <p:nvPr/>
        </p:nvSpPr>
        <p:spPr>
          <a:xfrm>
            <a:off x="1303052" y="4161119"/>
            <a:ext cx="203200" cy="203200"/>
          </a:xfrm>
          <a:prstGeom prst="ellipse">
            <a:avLst/>
          </a:prstGeom>
          <a:solidFill>
            <a:srgbClr val="FF0000">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16" name="椭圆 15"/>
          <p:cNvSpPr/>
          <p:nvPr/>
        </p:nvSpPr>
        <p:spPr>
          <a:xfrm>
            <a:off x="2891552" y="4161119"/>
            <a:ext cx="203200" cy="203200"/>
          </a:xfrm>
          <a:prstGeom prst="ellipse">
            <a:avLst/>
          </a:prstGeom>
          <a:solidFill>
            <a:srgbClr val="FF0000">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18" name="矩形 17"/>
          <p:cNvSpPr/>
          <p:nvPr/>
        </p:nvSpPr>
        <p:spPr>
          <a:xfrm>
            <a:off x="2550941" y="5915597"/>
            <a:ext cx="4955203" cy="461665"/>
          </a:xfrm>
          <a:prstGeom prst="rect">
            <a:avLst/>
          </a:prstGeom>
        </p:spPr>
        <p:txBody>
          <a:bodyPr wrap="none">
            <a:spAutoFit/>
          </a:bodyPr>
          <a:lstStyle/>
          <a:p>
            <a:r>
              <a:rPr lang="zh-CN" altLang="en-US" sz="2400" dirty="0"/>
              <a:t>现状</a:t>
            </a:r>
            <a:r>
              <a:rPr lang="zh-CN" altLang="en-US" dirty="0"/>
              <a:t>：已有单目标的应用，但没被用于多目标</a:t>
            </a:r>
            <a:endParaRPr lang="en-US" altLang="zh-CN" dirty="0"/>
          </a:p>
        </p:txBody>
      </p:sp>
      <p:sp>
        <p:nvSpPr>
          <p:cNvPr id="5" name="文本框 4"/>
          <p:cNvSpPr txBox="1"/>
          <p:nvPr/>
        </p:nvSpPr>
        <p:spPr>
          <a:xfrm>
            <a:off x="4672363" y="3611565"/>
            <a:ext cx="546100" cy="369332"/>
          </a:xfrm>
          <a:prstGeom prst="rect">
            <a:avLst/>
          </a:prstGeom>
          <a:noFill/>
        </p:spPr>
        <p:txBody>
          <a:bodyPr wrap="square" rtlCol="0">
            <a:spAutoFit/>
          </a:bodyPr>
          <a:lstStyle/>
          <a:p>
            <a:r>
              <a:rPr lang="en-US" altLang="zh-CN" dirty="0" err="1" smtClean="0"/>
              <a:t>VS</a:t>
            </a:r>
            <a:endParaRPr lang="zh-CN" altLang="en-US" dirty="0"/>
          </a:p>
        </p:txBody>
      </p:sp>
      <p:sp>
        <p:nvSpPr>
          <p:cNvPr id="20" name="圆角矩形 19"/>
          <p:cNvSpPr/>
          <p:nvPr/>
        </p:nvSpPr>
        <p:spPr>
          <a:xfrm>
            <a:off x="5617300" y="2394819"/>
            <a:ext cx="1440000" cy="1440000"/>
          </a:xfrm>
          <a:prstGeom prst="roundRect">
            <a:avLst/>
          </a:prstGeom>
          <a:solidFill>
            <a:schemeClr val="bg2">
              <a:lumMod val="50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9407571" y="3178980"/>
            <a:ext cx="203200" cy="203200"/>
          </a:xfrm>
          <a:prstGeom prst="ellipse">
            <a:avLst/>
          </a:prstGeom>
          <a:solidFill>
            <a:srgbClr val="FF0000">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6" name="文本框 5"/>
          <p:cNvSpPr txBox="1"/>
          <p:nvPr/>
        </p:nvSpPr>
        <p:spPr>
          <a:xfrm>
            <a:off x="9892847" y="3114819"/>
            <a:ext cx="1244600" cy="369332"/>
          </a:xfrm>
          <a:prstGeom prst="rect">
            <a:avLst/>
          </a:prstGeom>
          <a:noFill/>
        </p:spPr>
        <p:txBody>
          <a:bodyPr wrap="square" rtlCol="0">
            <a:spAutoFit/>
          </a:bodyPr>
          <a:lstStyle/>
          <a:p>
            <a:r>
              <a:rPr lang="zh-CN" altLang="en-US" dirty="0" smtClean="0"/>
              <a:t>最优解</a:t>
            </a:r>
            <a:endParaRPr lang="zh-CN" altLang="en-US" dirty="0"/>
          </a:p>
        </p:txBody>
      </p:sp>
      <p:sp>
        <p:nvSpPr>
          <p:cNvPr id="23" name="圆角矩形 22"/>
          <p:cNvSpPr/>
          <p:nvPr/>
        </p:nvSpPr>
        <p:spPr>
          <a:xfrm>
            <a:off x="9329171" y="3934378"/>
            <a:ext cx="360000" cy="360000"/>
          </a:xfrm>
          <a:prstGeom prst="roundRect">
            <a:avLst/>
          </a:prstGeom>
          <a:solidFill>
            <a:srgbClr val="D9D9D9">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文本框 23"/>
          <p:cNvSpPr txBox="1"/>
          <p:nvPr/>
        </p:nvSpPr>
        <p:spPr>
          <a:xfrm>
            <a:off x="9892847" y="3934378"/>
            <a:ext cx="1244600" cy="369332"/>
          </a:xfrm>
          <a:prstGeom prst="rect">
            <a:avLst/>
          </a:prstGeom>
          <a:noFill/>
        </p:spPr>
        <p:txBody>
          <a:bodyPr wrap="square" rtlCol="0">
            <a:spAutoFit/>
          </a:bodyPr>
          <a:lstStyle/>
          <a:p>
            <a:r>
              <a:rPr lang="zh-CN" altLang="en-US" dirty="0" smtClean="0"/>
              <a:t>独立种群</a:t>
            </a:r>
            <a:endParaRPr lang="zh-CN" altLang="en-US" dirty="0"/>
          </a:p>
        </p:txBody>
      </p:sp>
      <p:sp>
        <p:nvSpPr>
          <p:cNvPr id="25" name="圆角矩形 24"/>
          <p:cNvSpPr/>
          <p:nvPr/>
        </p:nvSpPr>
        <p:spPr>
          <a:xfrm>
            <a:off x="7203260" y="2394819"/>
            <a:ext cx="1440000" cy="1440000"/>
          </a:xfrm>
          <a:prstGeom prst="roundRect">
            <a:avLst/>
          </a:prstGeom>
          <a:solidFill>
            <a:schemeClr val="bg2">
              <a:lumMod val="50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圆角矩形 25"/>
          <p:cNvSpPr/>
          <p:nvPr/>
        </p:nvSpPr>
        <p:spPr>
          <a:xfrm>
            <a:off x="5617300" y="3967927"/>
            <a:ext cx="1440000" cy="1440000"/>
          </a:xfrm>
          <a:prstGeom prst="roundRect">
            <a:avLst/>
          </a:prstGeom>
          <a:solidFill>
            <a:schemeClr val="bg2">
              <a:lumMod val="50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圆角矩形 26"/>
          <p:cNvSpPr/>
          <p:nvPr/>
        </p:nvSpPr>
        <p:spPr>
          <a:xfrm>
            <a:off x="7203260" y="3970650"/>
            <a:ext cx="1440000" cy="1440000"/>
          </a:xfrm>
          <a:prstGeom prst="roundRect">
            <a:avLst/>
          </a:prstGeom>
          <a:solidFill>
            <a:schemeClr val="bg2">
              <a:lumMod val="50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文本框 38"/>
          <p:cNvSpPr txBox="1"/>
          <p:nvPr/>
        </p:nvSpPr>
        <p:spPr>
          <a:xfrm>
            <a:off x="2067725" y="1411481"/>
            <a:ext cx="1513675" cy="369332"/>
          </a:xfrm>
          <a:prstGeom prst="rect">
            <a:avLst/>
          </a:prstGeom>
          <a:noFill/>
        </p:spPr>
        <p:txBody>
          <a:bodyPr wrap="square" rtlCol="0">
            <a:spAutoFit/>
          </a:bodyPr>
          <a:lstStyle/>
          <a:p>
            <a:r>
              <a:rPr lang="en-US" altLang="zh-CN" dirty="0" smtClean="0"/>
              <a:t>consensus</a:t>
            </a:r>
            <a:endParaRPr lang="zh-CN" altLang="en-US" dirty="0"/>
          </a:p>
        </p:txBody>
      </p:sp>
      <p:cxnSp>
        <p:nvCxnSpPr>
          <p:cNvPr id="41" name="直接箭头连接符 40"/>
          <p:cNvCxnSpPr/>
          <p:nvPr/>
        </p:nvCxnSpPr>
        <p:spPr>
          <a:xfrm flipH="1">
            <a:off x="2095500" y="1816100"/>
            <a:ext cx="304992" cy="136288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2" name="直接箭头连接符 41"/>
          <p:cNvCxnSpPr/>
          <p:nvPr/>
        </p:nvCxnSpPr>
        <p:spPr>
          <a:xfrm flipH="1">
            <a:off x="1917794" y="1933214"/>
            <a:ext cx="552515" cy="300121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5" name="直接箭头连接符 44"/>
          <p:cNvCxnSpPr/>
          <p:nvPr/>
        </p:nvCxnSpPr>
        <p:spPr>
          <a:xfrm>
            <a:off x="2858050" y="1852622"/>
            <a:ext cx="639437" cy="132635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8" name="直接箭头连接符 47"/>
          <p:cNvCxnSpPr/>
          <p:nvPr/>
        </p:nvCxnSpPr>
        <p:spPr>
          <a:xfrm>
            <a:off x="2743613" y="2037516"/>
            <a:ext cx="707097" cy="284914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13654210"/>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任意多边形 30"/>
          <p:cNvSpPr/>
          <p:nvPr>
            <p:custDataLst>
              <p:tags r:id="rId1"/>
            </p:custDataLst>
          </p:nvPr>
        </p:nvSpPr>
        <p:spPr>
          <a:xfrm>
            <a:off x="796994" y="891255"/>
            <a:ext cx="11395006" cy="45719"/>
          </a:xfrm>
          <a:custGeom>
            <a:avLst/>
            <a:gdLst>
              <a:gd name="connsiteX0" fmla="*/ 0 w 12125327"/>
              <a:gd name="connsiteY0" fmla="*/ 0 h 31282"/>
              <a:gd name="connsiteX1" fmla="*/ 12125327 w 12125327"/>
              <a:gd name="connsiteY1" fmla="*/ 0 h 31282"/>
              <a:gd name="connsiteX2" fmla="*/ 12125327 w 12125327"/>
              <a:gd name="connsiteY2" fmla="*/ 31282 h 31282"/>
              <a:gd name="connsiteX3" fmla="*/ 17139 w 12125327"/>
              <a:gd name="connsiteY3" fmla="*/ 31282 h 31282"/>
            </a:gdLst>
            <a:ahLst/>
            <a:cxnLst>
              <a:cxn ang="0">
                <a:pos x="connsiteX0" y="connsiteY0"/>
              </a:cxn>
              <a:cxn ang="0">
                <a:pos x="connsiteX1" y="connsiteY1"/>
              </a:cxn>
              <a:cxn ang="0">
                <a:pos x="connsiteX2" y="connsiteY2"/>
              </a:cxn>
              <a:cxn ang="0">
                <a:pos x="connsiteX3" y="connsiteY3"/>
              </a:cxn>
            </a:cxnLst>
            <a:rect l="l" t="t" r="r" b="b"/>
            <a:pathLst>
              <a:path w="12125327" h="31282">
                <a:moveTo>
                  <a:pt x="0" y="0"/>
                </a:moveTo>
                <a:lnTo>
                  <a:pt x="12125327" y="0"/>
                </a:lnTo>
                <a:lnTo>
                  <a:pt x="12125327" y="31282"/>
                </a:lnTo>
                <a:lnTo>
                  <a:pt x="17139" y="31282"/>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35" tIns="45718" rIns="91435" bIns="45718" numCol="1" spcCol="0" rtlCol="0" fromWordArt="0" anchor="ctr" anchorCtr="0" forceAA="0" compatLnSpc="1">
            <a:prstTxWarp prst="textNoShape">
              <a:avLst/>
            </a:prstTxWarp>
            <a:noAutofit/>
          </a:bodyPr>
          <a:lstStyle/>
          <a:p>
            <a:pPr algn="ctr"/>
            <a:endParaRPr lang="zh-CN" altLang="en-US" sz="1898">
              <a:latin typeface="Arial" panose="020B0604020202020204" pitchFamily="34" charset="0"/>
              <a:ea typeface="微软雅黑" panose="020B0503020204020204" pitchFamily="34" charset="-122"/>
              <a:sym typeface="Arial" panose="020B0604020202020204" pitchFamily="34" charset="0"/>
            </a:endParaRPr>
          </a:p>
        </p:txBody>
      </p:sp>
      <p:sp>
        <p:nvSpPr>
          <p:cNvPr id="32" name="任意多边形 31"/>
          <p:cNvSpPr/>
          <p:nvPr>
            <p:custDataLst>
              <p:tags r:id="rId2"/>
            </p:custDataLst>
          </p:nvPr>
        </p:nvSpPr>
        <p:spPr>
          <a:xfrm>
            <a:off x="0" y="133622"/>
            <a:ext cx="1219198" cy="815004"/>
          </a:xfrm>
          <a:custGeom>
            <a:avLst/>
            <a:gdLst>
              <a:gd name="connsiteX0" fmla="*/ 284734 w 577217"/>
              <a:gd name="connsiteY0" fmla="*/ 0 h 536832"/>
              <a:gd name="connsiteX1" fmla="*/ 577217 w 577217"/>
              <a:gd name="connsiteY1" fmla="*/ 536832 h 536832"/>
              <a:gd name="connsiteX2" fmla="*/ 0 w 577217"/>
              <a:gd name="connsiteY2" fmla="*/ 536832 h 536832"/>
              <a:gd name="connsiteX3" fmla="*/ 0 w 577217"/>
              <a:gd name="connsiteY3" fmla="*/ 184 h 536832"/>
            </a:gdLst>
            <a:ahLst/>
            <a:cxnLst>
              <a:cxn ang="0">
                <a:pos x="connsiteX0" y="connsiteY0"/>
              </a:cxn>
              <a:cxn ang="0">
                <a:pos x="connsiteX1" y="connsiteY1"/>
              </a:cxn>
              <a:cxn ang="0">
                <a:pos x="connsiteX2" y="connsiteY2"/>
              </a:cxn>
              <a:cxn ang="0">
                <a:pos x="connsiteX3" y="connsiteY3"/>
              </a:cxn>
            </a:cxnLst>
            <a:rect l="l" t="t" r="r" b="b"/>
            <a:pathLst>
              <a:path w="577217" h="536832">
                <a:moveTo>
                  <a:pt x="284734" y="0"/>
                </a:moveTo>
                <a:lnTo>
                  <a:pt x="577217" y="536832"/>
                </a:lnTo>
                <a:lnTo>
                  <a:pt x="0" y="536832"/>
                </a:lnTo>
                <a:lnTo>
                  <a:pt x="0" y="184"/>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35" tIns="45718" rIns="91435" bIns="45718" numCol="1" spcCol="0" rtlCol="0" fromWordArt="0" anchor="ctr" anchorCtr="0" forceAA="0" compatLnSpc="1">
            <a:prstTxWarp prst="textNoShape">
              <a:avLst/>
            </a:prstTxWarp>
            <a:noAutofit/>
          </a:bodyPr>
          <a:lstStyle/>
          <a:p>
            <a:pPr algn="ctr"/>
            <a:endParaRPr lang="zh-CN" altLang="en-US" sz="1898" dirty="0">
              <a:solidFill>
                <a:srgbClr val="7EC234"/>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Content Placeholder 2"/>
          <p:cNvSpPr txBox="1">
            <a:spLocks/>
          </p:cNvSpPr>
          <p:nvPr/>
        </p:nvSpPr>
        <p:spPr>
          <a:xfrm>
            <a:off x="1447798" y="303763"/>
            <a:ext cx="4089402" cy="369332"/>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r>
              <a:rPr lang="en-US" altLang="zh-CN" sz="2400" dirty="0" smtClean="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MOEA-RC — Consensus </a:t>
            </a:r>
            <a:endParaRPr lang="en-US" sz="2400" dirty="0">
              <a:solidFill>
                <a:srgbClr val="003366"/>
              </a:solidFill>
              <a:latin typeface="Arial" panose="020B0604020202020204" pitchFamily="34" charset="0"/>
              <a:ea typeface="微软雅黑" panose="020B0503020204020204" pitchFamily="34" charset="-122"/>
              <a:cs typeface="+mn-ea"/>
              <a:sym typeface="Arial" panose="020B0604020202020204" pitchFamily="34" charset="0"/>
            </a:endParaRPr>
          </a:p>
        </p:txBody>
      </p:sp>
      <p:pic>
        <p:nvPicPr>
          <p:cNvPr id="13" name="图片 12"/>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1290083" y="66387"/>
            <a:ext cx="759112" cy="75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矩形 1"/>
          <p:cNvSpPr/>
          <p:nvPr/>
        </p:nvSpPr>
        <p:spPr>
          <a:xfrm>
            <a:off x="1626136" y="1464200"/>
            <a:ext cx="7515199" cy="1477328"/>
          </a:xfrm>
          <a:prstGeom prst="rect">
            <a:avLst/>
          </a:prstGeom>
        </p:spPr>
        <p:txBody>
          <a:bodyPr wrap="none">
            <a:spAutoFit/>
          </a:bodyPr>
          <a:lstStyle/>
          <a:p>
            <a:pPr>
              <a:lnSpc>
                <a:spcPct val="150000"/>
              </a:lnSpc>
            </a:pPr>
            <a:r>
              <a:rPr lang="zh-CN" altLang="en-US" sz="2000" dirty="0" smtClean="0"/>
              <a:t>将</a:t>
            </a:r>
            <a:r>
              <a:rPr lang="en-US" altLang="zh-CN" sz="2000" dirty="0" smtClean="0"/>
              <a:t>consensus</a:t>
            </a:r>
            <a:r>
              <a:rPr lang="zh-CN" altLang="en-US" sz="2000" dirty="0" smtClean="0"/>
              <a:t>应用</a:t>
            </a:r>
            <a:r>
              <a:rPr lang="zh-CN" altLang="en-US" sz="2000" dirty="0"/>
              <a:t>于</a:t>
            </a:r>
            <a:r>
              <a:rPr lang="zh-CN" altLang="en-US" sz="2000" dirty="0" smtClean="0"/>
              <a:t>多目标进化算法，需要：</a:t>
            </a:r>
            <a:endParaRPr lang="en-US" altLang="zh-CN" sz="2000" dirty="0" smtClean="0"/>
          </a:p>
          <a:p>
            <a:pPr marL="457200" indent="-457200">
              <a:lnSpc>
                <a:spcPct val="150000"/>
              </a:lnSpc>
              <a:buFont typeface="+mj-lt"/>
              <a:buAutoNum type="arabicPeriod"/>
            </a:pPr>
            <a:r>
              <a:rPr lang="en-US" altLang="zh-CN" sz="2000" dirty="0"/>
              <a:t>consensus</a:t>
            </a:r>
            <a:r>
              <a:rPr lang="zh-CN" altLang="en-US" sz="2000" dirty="0" smtClean="0"/>
              <a:t>从多个</a:t>
            </a:r>
            <a:r>
              <a:rPr lang="zh-CN" altLang="en-US" sz="2000" dirty="0"/>
              <a:t>具有</a:t>
            </a:r>
            <a:r>
              <a:rPr lang="zh-CN" altLang="en-US" sz="2000" dirty="0" smtClean="0"/>
              <a:t>相同或相近搜索方向的“精英”解得到</a:t>
            </a:r>
            <a:endParaRPr lang="en-US" altLang="zh-CN" sz="2000" dirty="0" smtClean="0"/>
          </a:p>
          <a:p>
            <a:pPr marL="457200" indent="-457200">
              <a:lnSpc>
                <a:spcPct val="150000"/>
              </a:lnSpc>
              <a:buFont typeface="+mj-lt"/>
              <a:buAutoNum type="arabicPeriod"/>
            </a:pPr>
            <a:r>
              <a:rPr lang="zh-CN" altLang="en-US" sz="2000" dirty="0" smtClean="0"/>
              <a:t>应用于具有同一搜索方向的种群</a:t>
            </a:r>
            <a:endParaRPr lang="en-US" altLang="zh-CN" sz="2000" dirty="0" smtClean="0"/>
          </a:p>
        </p:txBody>
      </p:sp>
      <p:sp>
        <p:nvSpPr>
          <p:cNvPr id="6" name="圆角矩形 5"/>
          <p:cNvSpPr/>
          <p:nvPr/>
        </p:nvSpPr>
        <p:spPr>
          <a:xfrm>
            <a:off x="1701800" y="4379703"/>
            <a:ext cx="1320800" cy="1244600"/>
          </a:xfrm>
          <a:prstGeom prst="roundRect">
            <a:avLst/>
          </a:prstGeom>
          <a:solidFill>
            <a:schemeClr val="bg2">
              <a:lumMod val="50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圆角矩形 13"/>
          <p:cNvSpPr/>
          <p:nvPr/>
        </p:nvSpPr>
        <p:spPr>
          <a:xfrm>
            <a:off x="3289300" y="4379703"/>
            <a:ext cx="1320800" cy="1244600"/>
          </a:xfrm>
          <a:prstGeom prst="roundRect">
            <a:avLst/>
          </a:prstGeom>
          <a:solidFill>
            <a:schemeClr val="bg2">
              <a:lumMod val="50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圆角矩形 14"/>
          <p:cNvSpPr/>
          <p:nvPr/>
        </p:nvSpPr>
        <p:spPr>
          <a:xfrm>
            <a:off x="4876800" y="4379703"/>
            <a:ext cx="1320800" cy="1244600"/>
          </a:xfrm>
          <a:prstGeom prst="roundRect">
            <a:avLst/>
          </a:prstGeom>
          <a:solidFill>
            <a:schemeClr val="bg2">
              <a:lumMod val="50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圆角矩形 15"/>
          <p:cNvSpPr/>
          <p:nvPr/>
        </p:nvSpPr>
        <p:spPr>
          <a:xfrm>
            <a:off x="7319997" y="4379703"/>
            <a:ext cx="1320800" cy="1244600"/>
          </a:xfrm>
          <a:prstGeom prst="roundRect">
            <a:avLst/>
          </a:prstGeom>
          <a:solidFill>
            <a:schemeClr val="bg2">
              <a:lumMod val="50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6418297" y="4817337"/>
            <a:ext cx="901700" cy="369332"/>
          </a:xfrm>
          <a:prstGeom prst="rect">
            <a:avLst/>
          </a:prstGeom>
          <a:noFill/>
        </p:spPr>
        <p:txBody>
          <a:bodyPr wrap="square" rtlCol="0">
            <a:spAutoFit/>
          </a:bodyPr>
          <a:lstStyle/>
          <a:p>
            <a:r>
              <a:rPr lang="en-US" altLang="zh-CN" dirty="0" smtClean="0">
                <a:latin typeface="幼圆" panose="02010509060101010101" pitchFamily="49" charset="-122"/>
                <a:ea typeface="幼圆" panose="02010509060101010101" pitchFamily="49" charset="-122"/>
              </a:rPr>
              <a:t>… …</a:t>
            </a:r>
            <a:endParaRPr lang="zh-CN" altLang="en-US" dirty="0">
              <a:latin typeface="幼圆" panose="02010509060101010101" pitchFamily="49" charset="-122"/>
              <a:ea typeface="幼圆" panose="02010509060101010101" pitchFamily="49" charset="-122"/>
            </a:endParaRPr>
          </a:p>
        </p:txBody>
      </p:sp>
      <p:sp>
        <p:nvSpPr>
          <p:cNvPr id="18" name="椭圆 17"/>
          <p:cNvSpPr/>
          <p:nvPr/>
        </p:nvSpPr>
        <p:spPr>
          <a:xfrm>
            <a:off x="1968500" y="4614137"/>
            <a:ext cx="203200" cy="203200"/>
          </a:xfrm>
          <a:prstGeom prst="ellipse">
            <a:avLst/>
          </a:prstGeom>
          <a:solidFill>
            <a:srgbClr val="FF0000">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19" name="椭圆 18"/>
          <p:cNvSpPr/>
          <p:nvPr/>
        </p:nvSpPr>
        <p:spPr>
          <a:xfrm>
            <a:off x="3551201" y="4614137"/>
            <a:ext cx="203200" cy="203200"/>
          </a:xfrm>
          <a:prstGeom prst="ellipse">
            <a:avLst/>
          </a:prstGeom>
          <a:solidFill>
            <a:srgbClr val="FF0000">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20" name="椭圆 19"/>
          <p:cNvSpPr/>
          <p:nvPr/>
        </p:nvSpPr>
        <p:spPr>
          <a:xfrm>
            <a:off x="5097497" y="4614137"/>
            <a:ext cx="203200" cy="203200"/>
          </a:xfrm>
          <a:prstGeom prst="ellipse">
            <a:avLst/>
          </a:prstGeom>
          <a:solidFill>
            <a:srgbClr val="FF0000">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21" name="文本框 20"/>
          <p:cNvSpPr txBox="1"/>
          <p:nvPr/>
        </p:nvSpPr>
        <p:spPr>
          <a:xfrm>
            <a:off x="3108816" y="3384282"/>
            <a:ext cx="1513675" cy="369332"/>
          </a:xfrm>
          <a:prstGeom prst="rect">
            <a:avLst/>
          </a:prstGeom>
          <a:noFill/>
        </p:spPr>
        <p:txBody>
          <a:bodyPr wrap="square" rtlCol="0">
            <a:spAutoFit/>
          </a:bodyPr>
          <a:lstStyle/>
          <a:p>
            <a:r>
              <a:rPr lang="en-US" altLang="zh-CN" dirty="0" smtClean="0"/>
              <a:t>consensus</a:t>
            </a:r>
            <a:endParaRPr lang="zh-CN" altLang="en-US" dirty="0"/>
          </a:p>
        </p:txBody>
      </p:sp>
      <p:cxnSp>
        <p:nvCxnSpPr>
          <p:cNvPr id="22" name="直接箭头连接符 21"/>
          <p:cNvCxnSpPr>
            <a:stCxn id="18" idx="7"/>
          </p:cNvCxnSpPr>
          <p:nvPr/>
        </p:nvCxnSpPr>
        <p:spPr>
          <a:xfrm flipV="1">
            <a:off x="2141942" y="3727239"/>
            <a:ext cx="1023777" cy="91665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4" name="直接箭头连接符 23"/>
          <p:cNvCxnSpPr>
            <a:stCxn id="19" idx="0"/>
          </p:cNvCxnSpPr>
          <p:nvPr/>
        </p:nvCxnSpPr>
        <p:spPr>
          <a:xfrm flipV="1">
            <a:off x="3652801" y="3833845"/>
            <a:ext cx="63322" cy="78029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8" name="直接箭头连接符 27"/>
          <p:cNvCxnSpPr>
            <a:stCxn id="20" idx="1"/>
          </p:cNvCxnSpPr>
          <p:nvPr/>
        </p:nvCxnSpPr>
        <p:spPr>
          <a:xfrm flipH="1" flipV="1">
            <a:off x="4134535" y="3807171"/>
            <a:ext cx="992720" cy="836724"/>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42" name="文本框 41"/>
              <p:cNvSpPr txBox="1"/>
              <p:nvPr/>
            </p:nvSpPr>
            <p:spPr>
              <a:xfrm>
                <a:off x="2131421" y="5706719"/>
                <a:ext cx="461558"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zh-CN" altLang="en-US" i="1" smtClean="0">
                              <a:latin typeface="Cambria Math" panose="02040503050406030204" pitchFamily="18" charset="0"/>
                            </a:rPr>
                          </m:ctrlPr>
                        </m:sSubPr>
                        <m:e>
                          <m:r>
                            <a:rPr lang="en-US" altLang="zh-CN" b="0" i="1" smtClean="0">
                              <a:latin typeface="Cambria Math" panose="02040503050406030204" pitchFamily="18" charset="0"/>
                            </a:rPr>
                            <m:t>𝑊</m:t>
                          </m:r>
                        </m:e>
                        <m:sub>
                          <m:r>
                            <a:rPr lang="en-US" altLang="zh-CN" b="0" i="1" smtClean="0">
                              <a:latin typeface="Cambria Math" panose="02040503050406030204" pitchFamily="18" charset="0"/>
                            </a:rPr>
                            <m:t>1</m:t>
                          </m:r>
                        </m:sub>
                      </m:sSub>
                    </m:oMath>
                  </m:oMathPara>
                </a14:m>
                <a:endParaRPr lang="zh-CN" altLang="en-US" dirty="0"/>
              </a:p>
            </p:txBody>
          </p:sp>
        </mc:Choice>
        <mc:Fallback xmlns="">
          <p:sp>
            <p:nvSpPr>
              <p:cNvPr id="42" name="文本框 41"/>
              <p:cNvSpPr txBox="1">
                <a:spLocks noRot="1" noChangeAspect="1" noMove="1" noResize="1" noEditPoints="1" noAdjustHandles="1" noChangeArrowheads="1" noChangeShapeType="1" noTextEdit="1"/>
              </p:cNvSpPr>
              <p:nvPr/>
            </p:nvSpPr>
            <p:spPr>
              <a:xfrm>
                <a:off x="2131421" y="5706719"/>
                <a:ext cx="461558" cy="369332"/>
              </a:xfrm>
              <a:prstGeom prst="rect">
                <a:avLst/>
              </a:prstGeom>
              <a:blipFill rotWithShape="0">
                <a:blip r:embed="rId6"/>
                <a:stretch>
                  <a:fillRect/>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43" name="文本框 42"/>
              <p:cNvSpPr txBox="1"/>
              <p:nvPr/>
            </p:nvSpPr>
            <p:spPr>
              <a:xfrm>
                <a:off x="3773406" y="5706719"/>
                <a:ext cx="461558"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zh-CN" altLang="en-US" i="1" smtClean="0">
                              <a:latin typeface="Cambria Math" panose="02040503050406030204" pitchFamily="18" charset="0"/>
                            </a:rPr>
                          </m:ctrlPr>
                        </m:sSubPr>
                        <m:e>
                          <m:r>
                            <a:rPr lang="en-US" altLang="zh-CN" b="0" i="1" smtClean="0">
                              <a:latin typeface="Cambria Math" panose="02040503050406030204" pitchFamily="18" charset="0"/>
                            </a:rPr>
                            <m:t>𝑊</m:t>
                          </m:r>
                        </m:e>
                        <m:sub>
                          <m:r>
                            <a:rPr lang="en-US" altLang="zh-CN" b="0" i="1" smtClean="0">
                              <a:latin typeface="Cambria Math" panose="02040503050406030204" pitchFamily="18" charset="0"/>
                            </a:rPr>
                            <m:t>2</m:t>
                          </m:r>
                        </m:sub>
                      </m:sSub>
                    </m:oMath>
                  </m:oMathPara>
                </a14:m>
                <a:endParaRPr lang="zh-CN" altLang="en-US" dirty="0"/>
              </a:p>
            </p:txBody>
          </p:sp>
        </mc:Choice>
        <mc:Fallback xmlns="">
          <p:sp>
            <p:nvSpPr>
              <p:cNvPr id="43" name="文本框 42"/>
              <p:cNvSpPr txBox="1">
                <a:spLocks noRot="1" noChangeAspect="1" noMove="1" noResize="1" noEditPoints="1" noAdjustHandles="1" noChangeArrowheads="1" noChangeShapeType="1" noTextEdit="1"/>
              </p:cNvSpPr>
              <p:nvPr/>
            </p:nvSpPr>
            <p:spPr>
              <a:xfrm>
                <a:off x="3773406" y="5706719"/>
                <a:ext cx="461558" cy="369332"/>
              </a:xfrm>
              <a:prstGeom prst="rect">
                <a:avLst/>
              </a:prstGeom>
              <a:blipFill rotWithShape="0">
                <a:blip r:embed="rId7"/>
                <a:stretch>
                  <a:fillRect/>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44" name="文本框 43"/>
              <p:cNvSpPr txBox="1"/>
              <p:nvPr/>
            </p:nvSpPr>
            <p:spPr>
              <a:xfrm>
                <a:off x="5397500" y="5706719"/>
                <a:ext cx="461558"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zh-CN" altLang="en-US" i="1" smtClean="0">
                              <a:latin typeface="Cambria Math" panose="02040503050406030204" pitchFamily="18" charset="0"/>
                            </a:rPr>
                          </m:ctrlPr>
                        </m:sSubPr>
                        <m:e>
                          <m:r>
                            <a:rPr lang="en-US" altLang="zh-CN" b="0" i="1" smtClean="0">
                              <a:latin typeface="Cambria Math" panose="02040503050406030204" pitchFamily="18" charset="0"/>
                            </a:rPr>
                            <m:t>𝑊</m:t>
                          </m:r>
                        </m:e>
                        <m:sub>
                          <m:r>
                            <a:rPr lang="en-US" altLang="zh-CN" b="0" i="1" smtClean="0">
                              <a:latin typeface="Cambria Math" panose="02040503050406030204" pitchFamily="18" charset="0"/>
                            </a:rPr>
                            <m:t>3</m:t>
                          </m:r>
                        </m:sub>
                      </m:sSub>
                    </m:oMath>
                  </m:oMathPara>
                </a14:m>
                <a:endParaRPr lang="zh-CN" altLang="en-US" dirty="0"/>
              </a:p>
            </p:txBody>
          </p:sp>
        </mc:Choice>
        <mc:Fallback xmlns="">
          <p:sp>
            <p:nvSpPr>
              <p:cNvPr id="44" name="文本框 43"/>
              <p:cNvSpPr txBox="1">
                <a:spLocks noRot="1" noChangeAspect="1" noMove="1" noResize="1" noEditPoints="1" noAdjustHandles="1" noChangeArrowheads="1" noChangeShapeType="1" noTextEdit="1"/>
              </p:cNvSpPr>
              <p:nvPr/>
            </p:nvSpPr>
            <p:spPr>
              <a:xfrm>
                <a:off x="5397500" y="5706719"/>
                <a:ext cx="461558" cy="369332"/>
              </a:xfrm>
              <a:prstGeom prst="rect">
                <a:avLst/>
              </a:prstGeom>
              <a:blipFill rotWithShape="0">
                <a:blip r:embed="rId8"/>
                <a:stretch>
                  <a:fillRect/>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45" name="文本框 44"/>
              <p:cNvSpPr txBox="1"/>
              <p:nvPr/>
            </p:nvSpPr>
            <p:spPr>
              <a:xfrm>
                <a:off x="7749618" y="5706719"/>
                <a:ext cx="461558"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zh-CN" altLang="en-US" i="1" smtClean="0">
                              <a:latin typeface="Cambria Math" panose="02040503050406030204" pitchFamily="18" charset="0"/>
                            </a:rPr>
                          </m:ctrlPr>
                        </m:sSubPr>
                        <m:e>
                          <m:r>
                            <a:rPr lang="en-US" altLang="zh-CN" b="0" i="1" smtClean="0">
                              <a:latin typeface="Cambria Math" panose="02040503050406030204" pitchFamily="18" charset="0"/>
                            </a:rPr>
                            <m:t>𝑊</m:t>
                          </m:r>
                        </m:e>
                        <m:sub>
                          <m:r>
                            <a:rPr lang="en-US" altLang="zh-CN" b="0" i="1" smtClean="0">
                              <a:latin typeface="Cambria Math" panose="02040503050406030204" pitchFamily="18" charset="0"/>
                            </a:rPr>
                            <m:t>𝑛</m:t>
                          </m:r>
                        </m:sub>
                      </m:sSub>
                    </m:oMath>
                  </m:oMathPara>
                </a14:m>
                <a:endParaRPr lang="zh-CN" altLang="en-US" dirty="0"/>
              </a:p>
            </p:txBody>
          </p:sp>
        </mc:Choice>
        <mc:Fallback xmlns="">
          <p:sp>
            <p:nvSpPr>
              <p:cNvPr id="45" name="文本框 44"/>
              <p:cNvSpPr txBox="1">
                <a:spLocks noRot="1" noChangeAspect="1" noMove="1" noResize="1" noEditPoints="1" noAdjustHandles="1" noChangeArrowheads="1" noChangeShapeType="1" noTextEdit="1"/>
              </p:cNvSpPr>
              <p:nvPr/>
            </p:nvSpPr>
            <p:spPr>
              <a:xfrm>
                <a:off x="7749618" y="5706719"/>
                <a:ext cx="461558" cy="369332"/>
              </a:xfrm>
              <a:prstGeom prst="rect">
                <a:avLst/>
              </a:prstGeom>
              <a:blipFill rotWithShape="0">
                <a:blip r:embed="rId9"/>
                <a:stretch>
                  <a:fillRect/>
                </a:stretch>
              </a:blipFill>
            </p:spPr>
            <p:txBody>
              <a:bodyPr/>
              <a:lstStyle/>
              <a:p>
                <a:r>
                  <a:rPr lang="zh-CN" altLang="en-US">
                    <a:noFill/>
                  </a:rPr>
                  <a:t> </a:t>
                </a:r>
              </a:p>
            </p:txBody>
          </p:sp>
        </mc:Fallback>
      </mc:AlternateContent>
    </p:spTree>
    <p:extLst>
      <p:ext uri="{BB962C8B-B14F-4D97-AF65-F5344CB8AC3E}">
        <p14:creationId xmlns:p14="http://schemas.microsoft.com/office/powerpoint/2010/main" val="4222755269"/>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任意多边形 30"/>
          <p:cNvSpPr/>
          <p:nvPr>
            <p:custDataLst>
              <p:tags r:id="rId1"/>
            </p:custDataLst>
          </p:nvPr>
        </p:nvSpPr>
        <p:spPr>
          <a:xfrm>
            <a:off x="796994" y="891255"/>
            <a:ext cx="11395006" cy="45719"/>
          </a:xfrm>
          <a:custGeom>
            <a:avLst/>
            <a:gdLst>
              <a:gd name="connsiteX0" fmla="*/ 0 w 12125327"/>
              <a:gd name="connsiteY0" fmla="*/ 0 h 31282"/>
              <a:gd name="connsiteX1" fmla="*/ 12125327 w 12125327"/>
              <a:gd name="connsiteY1" fmla="*/ 0 h 31282"/>
              <a:gd name="connsiteX2" fmla="*/ 12125327 w 12125327"/>
              <a:gd name="connsiteY2" fmla="*/ 31282 h 31282"/>
              <a:gd name="connsiteX3" fmla="*/ 17139 w 12125327"/>
              <a:gd name="connsiteY3" fmla="*/ 31282 h 31282"/>
            </a:gdLst>
            <a:ahLst/>
            <a:cxnLst>
              <a:cxn ang="0">
                <a:pos x="connsiteX0" y="connsiteY0"/>
              </a:cxn>
              <a:cxn ang="0">
                <a:pos x="connsiteX1" y="connsiteY1"/>
              </a:cxn>
              <a:cxn ang="0">
                <a:pos x="connsiteX2" y="connsiteY2"/>
              </a:cxn>
              <a:cxn ang="0">
                <a:pos x="connsiteX3" y="connsiteY3"/>
              </a:cxn>
            </a:cxnLst>
            <a:rect l="l" t="t" r="r" b="b"/>
            <a:pathLst>
              <a:path w="12125327" h="31282">
                <a:moveTo>
                  <a:pt x="0" y="0"/>
                </a:moveTo>
                <a:lnTo>
                  <a:pt x="12125327" y="0"/>
                </a:lnTo>
                <a:lnTo>
                  <a:pt x="12125327" y="31282"/>
                </a:lnTo>
                <a:lnTo>
                  <a:pt x="17139" y="31282"/>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35" tIns="45718" rIns="91435" bIns="45718" numCol="1" spcCol="0" rtlCol="0" fromWordArt="0" anchor="ctr" anchorCtr="0" forceAA="0" compatLnSpc="1">
            <a:prstTxWarp prst="textNoShape">
              <a:avLst/>
            </a:prstTxWarp>
            <a:noAutofit/>
          </a:bodyPr>
          <a:lstStyle/>
          <a:p>
            <a:pPr algn="ctr"/>
            <a:endParaRPr lang="zh-CN" altLang="en-US" sz="1898">
              <a:latin typeface="Arial" panose="020B0604020202020204" pitchFamily="34" charset="0"/>
              <a:ea typeface="微软雅黑" panose="020B0503020204020204" pitchFamily="34" charset="-122"/>
              <a:sym typeface="Arial" panose="020B0604020202020204" pitchFamily="34" charset="0"/>
            </a:endParaRPr>
          </a:p>
        </p:txBody>
      </p:sp>
      <p:sp>
        <p:nvSpPr>
          <p:cNvPr id="32" name="任意多边形 31"/>
          <p:cNvSpPr/>
          <p:nvPr>
            <p:custDataLst>
              <p:tags r:id="rId2"/>
            </p:custDataLst>
          </p:nvPr>
        </p:nvSpPr>
        <p:spPr>
          <a:xfrm>
            <a:off x="0" y="133622"/>
            <a:ext cx="1219198" cy="815004"/>
          </a:xfrm>
          <a:custGeom>
            <a:avLst/>
            <a:gdLst>
              <a:gd name="connsiteX0" fmla="*/ 284734 w 577217"/>
              <a:gd name="connsiteY0" fmla="*/ 0 h 536832"/>
              <a:gd name="connsiteX1" fmla="*/ 577217 w 577217"/>
              <a:gd name="connsiteY1" fmla="*/ 536832 h 536832"/>
              <a:gd name="connsiteX2" fmla="*/ 0 w 577217"/>
              <a:gd name="connsiteY2" fmla="*/ 536832 h 536832"/>
              <a:gd name="connsiteX3" fmla="*/ 0 w 577217"/>
              <a:gd name="connsiteY3" fmla="*/ 184 h 536832"/>
            </a:gdLst>
            <a:ahLst/>
            <a:cxnLst>
              <a:cxn ang="0">
                <a:pos x="connsiteX0" y="connsiteY0"/>
              </a:cxn>
              <a:cxn ang="0">
                <a:pos x="connsiteX1" y="connsiteY1"/>
              </a:cxn>
              <a:cxn ang="0">
                <a:pos x="connsiteX2" y="connsiteY2"/>
              </a:cxn>
              <a:cxn ang="0">
                <a:pos x="connsiteX3" y="connsiteY3"/>
              </a:cxn>
            </a:cxnLst>
            <a:rect l="l" t="t" r="r" b="b"/>
            <a:pathLst>
              <a:path w="577217" h="536832">
                <a:moveTo>
                  <a:pt x="284734" y="0"/>
                </a:moveTo>
                <a:lnTo>
                  <a:pt x="577217" y="536832"/>
                </a:lnTo>
                <a:lnTo>
                  <a:pt x="0" y="536832"/>
                </a:lnTo>
                <a:lnTo>
                  <a:pt x="0" y="184"/>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35" tIns="45718" rIns="91435" bIns="45718" numCol="1" spcCol="0" rtlCol="0" fromWordArt="0" anchor="ctr" anchorCtr="0" forceAA="0" compatLnSpc="1">
            <a:prstTxWarp prst="textNoShape">
              <a:avLst/>
            </a:prstTxWarp>
            <a:noAutofit/>
          </a:bodyPr>
          <a:lstStyle/>
          <a:p>
            <a:pPr algn="ctr"/>
            <a:endParaRPr lang="zh-CN" altLang="en-US" sz="1898" dirty="0">
              <a:solidFill>
                <a:srgbClr val="7EC234"/>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Content Placeholder 2"/>
          <p:cNvSpPr txBox="1">
            <a:spLocks/>
          </p:cNvSpPr>
          <p:nvPr/>
        </p:nvSpPr>
        <p:spPr>
          <a:xfrm>
            <a:off x="1447798" y="303763"/>
            <a:ext cx="4089402" cy="369332"/>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r>
              <a:rPr lang="en-US" altLang="zh-CN" sz="2400" dirty="0" smtClean="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MOEA-RC — Consensus </a:t>
            </a:r>
            <a:endParaRPr lang="en-US" sz="2400" dirty="0">
              <a:solidFill>
                <a:srgbClr val="003366"/>
              </a:solidFill>
              <a:latin typeface="Arial" panose="020B0604020202020204" pitchFamily="34" charset="0"/>
              <a:ea typeface="微软雅黑" panose="020B0503020204020204" pitchFamily="34" charset="-122"/>
              <a:cs typeface="+mn-ea"/>
              <a:sym typeface="Arial" panose="020B0604020202020204" pitchFamily="34" charset="0"/>
            </a:endParaRPr>
          </a:p>
        </p:txBody>
      </p:sp>
      <p:pic>
        <p:nvPicPr>
          <p:cNvPr id="13" name="图片 12"/>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1290083" y="66387"/>
            <a:ext cx="759112" cy="75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矩形 1"/>
          <p:cNvSpPr/>
          <p:nvPr/>
        </p:nvSpPr>
        <p:spPr>
          <a:xfrm>
            <a:off x="1626136" y="1464200"/>
            <a:ext cx="7002238" cy="1477328"/>
          </a:xfrm>
          <a:prstGeom prst="rect">
            <a:avLst/>
          </a:prstGeom>
        </p:spPr>
        <p:txBody>
          <a:bodyPr wrap="none">
            <a:spAutoFit/>
          </a:bodyPr>
          <a:lstStyle/>
          <a:p>
            <a:pPr>
              <a:lnSpc>
                <a:spcPct val="150000"/>
              </a:lnSpc>
            </a:pPr>
            <a:r>
              <a:rPr lang="zh-CN" altLang="en-US" sz="2000" dirty="0" smtClean="0"/>
              <a:t>将</a:t>
            </a:r>
            <a:r>
              <a:rPr lang="en-US" altLang="zh-CN" sz="2000" dirty="0" smtClean="0"/>
              <a:t>consensus</a:t>
            </a:r>
            <a:r>
              <a:rPr lang="zh-CN" altLang="en-US" sz="2000" dirty="0" smtClean="0"/>
              <a:t>应用</a:t>
            </a:r>
            <a:r>
              <a:rPr lang="zh-CN" altLang="en-US" sz="2000" dirty="0"/>
              <a:t>于多目标优化</a:t>
            </a:r>
            <a:r>
              <a:rPr lang="zh-CN" altLang="en-US" sz="2000" dirty="0" smtClean="0"/>
              <a:t>算法，需要：</a:t>
            </a:r>
            <a:endParaRPr lang="en-US" altLang="zh-CN" sz="2000" dirty="0" smtClean="0"/>
          </a:p>
          <a:p>
            <a:pPr marL="457200" indent="-457200">
              <a:lnSpc>
                <a:spcPct val="150000"/>
              </a:lnSpc>
              <a:buFont typeface="+mj-lt"/>
              <a:buAutoNum type="arabicPeriod"/>
            </a:pPr>
            <a:r>
              <a:rPr lang="en-US" altLang="zh-CN" sz="2000" dirty="0"/>
              <a:t>consensus</a:t>
            </a:r>
            <a:r>
              <a:rPr lang="zh-CN" altLang="en-US" sz="2000" dirty="0" smtClean="0"/>
              <a:t>从多个相同或相近搜索方向的“精英”解得到</a:t>
            </a:r>
            <a:endParaRPr lang="en-US" altLang="zh-CN" sz="2000" dirty="0" smtClean="0"/>
          </a:p>
          <a:p>
            <a:pPr marL="457200" indent="-457200">
              <a:lnSpc>
                <a:spcPct val="150000"/>
              </a:lnSpc>
              <a:buFont typeface="+mj-lt"/>
              <a:buAutoNum type="arabicPeriod"/>
            </a:pPr>
            <a:r>
              <a:rPr lang="zh-CN" altLang="en-US" sz="2000" dirty="0" smtClean="0"/>
              <a:t>应用于具有同一搜索方向的种群</a:t>
            </a:r>
            <a:endParaRPr lang="en-US" altLang="zh-CN" sz="2000" dirty="0" smtClean="0"/>
          </a:p>
        </p:txBody>
      </p:sp>
      <p:sp>
        <p:nvSpPr>
          <p:cNvPr id="6" name="圆角矩形 5"/>
          <p:cNvSpPr/>
          <p:nvPr/>
        </p:nvSpPr>
        <p:spPr>
          <a:xfrm>
            <a:off x="1701800" y="4379703"/>
            <a:ext cx="1320800" cy="1244600"/>
          </a:xfrm>
          <a:prstGeom prst="roundRect">
            <a:avLst/>
          </a:prstGeom>
          <a:solidFill>
            <a:schemeClr val="bg2">
              <a:lumMod val="50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圆角矩形 13"/>
          <p:cNvSpPr/>
          <p:nvPr/>
        </p:nvSpPr>
        <p:spPr>
          <a:xfrm>
            <a:off x="3289300" y="4379703"/>
            <a:ext cx="1320800" cy="1244600"/>
          </a:xfrm>
          <a:prstGeom prst="roundRect">
            <a:avLst/>
          </a:prstGeom>
          <a:solidFill>
            <a:schemeClr val="bg2">
              <a:lumMod val="50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圆角矩形 14"/>
          <p:cNvSpPr/>
          <p:nvPr/>
        </p:nvSpPr>
        <p:spPr>
          <a:xfrm>
            <a:off x="4876800" y="4379703"/>
            <a:ext cx="1320800" cy="1244600"/>
          </a:xfrm>
          <a:prstGeom prst="roundRect">
            <a:avLst/>
          </a:prstGeom>
          <a:solidFill>
            <a:schemeClr val="bg2">
              <a:lumMod val="50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圆角矩形 15"/>
          <p:cNvSpPr/>
          <p:nvPr/>
        </p:nvSpPr>
        <p:spPr>
          <a:xfrm>
            <a:off x="7319997" y="4379703"/>
            <a:ext cx="1320800" cy="1244600"/>
          </a:xfrm>
          <a:prstGeom prst="roundRect">
            <a:avLst/>
          </a:prstGeom>
          <a:solidFill>
            <a:schemeClr val="bg2">
              <a:lumMod val="50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6418297" y="4817337"/>
            <a:ext cx="901700" cy="369332"/>
          </a:xfrm>
          <a:prstGeom prst="rect">
            <a:avLst/>
          </a:prstGeom>
          <a:noFill/>
        </p:spPr>
        <p:txBody>
          <a:bodyPr wrap="square" rtlCol="0">
            <a:spAutoFit/>
          </a:bodyPr>
          <a:lstStyle/>
          <a:p>
            <a:r>
              <a:rPr lang="en-US" altLang="zh-CN" dirty="0" smtClean="0">
                <a:latin typeface="幼圆" panose="02010509060101010101" pitchFamily="49" charset="-122"/>
                <a:ea typeface="幼圆" panose="02010509060101010101" pitchFamily="49" charset="-122"/>
              </a:rPr>
              <a:t>… …</a:t>
            </a:r>
            <a:endParaRPr lang="zh-CN" altLang="en-US" dirty="0">
              <a:latin typeface="幼圆" panose="02010509060101010101" pitchFamily="49" charset="-122"/>
              <a:ea typeface="幼圆" panose="02010509060101010101" pitchFamily="49" charset="-122"/>
            </a:endParaRPr>
          </a:p>
        </p:txBody>
      </p:sp>
      <p:sp>
        <p:nvSpPr>
          <p:cNvPr id="18" name="椭圆 17"/>
          <p:cNvSpPr/>
          <p:nvPr/>
        </p:nvSpPr>
        <p:spPr>
          <a:xfrm>
            <a:off x="1968500" y="4614137"/>
            <a:ext cx="203200" cy="203200"/>
          </a:xfrm>
          <a:prstGeom prst="ellipse">
            <a:avLst/>
          </a:prstGeom>
          <a:solidFill>
            <a:srgbClr val="FF0000">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19" name="椭圆 18"/>
          <p:cNvSpPr/>
          <p:nvPr/>
        </p:nvSpPr>
        <p:spPr>
          <a:xfrm>
            <a:off x="3551201" y="4614137"/>
            <a:ext cx="203200" cy="203200"/>
          </a:xfrm>
          <a:prstGeom prst="ellipse">
            <a:avLst/>
          </a:prstGeom>
          <a:solidFill>
            <a:srgbClr val="FF0000">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20" name="椭圆 19"/>
          <p:cNvSpPr/>
          <p:nvPr/>
        </p:nvSpPr>
        <p:spPr>
          <a:xfrm>
            <a:off x="5097497" y="4614137"/>
            <a:ext cx="203200" cy="203200"/>
          </a:xfrm>
          <a:prstGeom prst="ellipse">
            <a:avLst/>
          </a:prstGeom>
          <a:solidFill>
            <a:srgbClr val="FF0000">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21" name="文本框 20"/>
          <p:cNvSpPr txBox="1"/>
          <p:nvPr/>
        </p:nvSpPr>
        <p:spPr>
          <a:xfrm>
            <a:off x="3108816" y="3384282"/>
            <a:ext cx="1513675" cy="369332"/>
          </a:xfrm>
          <a:prstGeom prst="rect">
            <a:avLst/>
          </a:prstGeom>
          <a:noFill/>
        </p:spPr>
        <p:txBody>
          <a:bodyPr wrap="square" rtlCol="0">
            <a:spAutoFit/>
          </a:bodyPr>
          <a:lstStyle/>
          <a:p>
            <a:r>
              <a:rPr lang="en-US" altLang="zh-CN" dirty="0" smtClean="0"/>
              <a:t>consensus</a:t>
            </a:r>
            <a:endParaRPr lang="zh-CN" altLang="en-US" dirty="0"/>
          </a:p>
        </p:txBody>
      </p:sp>
      <p:cxnSp>
        <p:nvCxnSpPr>
          <p:cNvPr id="34" name="直接箭头连接符 33"/>
          <p:cNvCxnSpPr/>
          <p:nvPr/>
        </p:nvCxnSpPr>
        <p:spPr>
          <a:xfrm>
            <a:off x="3943223" y="3880094"/>
            <a:ext cx="6477" cy="123827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42" name="文本框 41"/>
              <p:cNvSpPr txBox="1"/>
              <p:nvPr/>
            </p:nvSpPr>
            <p:spPr>
              <a:xfrm>
                <a:off x="2131421" y="5706719"/>
                <a:ext cx="461558"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zh-CN" altLang="en-US" i="1" smtClean="0">
                              <a:latin typeface="Cambria Math" panose="02040503050406030204" pitchFamily="18" charset="0"/>
                            </a:rPr>
                          </m:ctrlPr>
                        </m:sSubPr>
                        <m:e>
                          <m:r>
                            <a:rPr lang="en-US" altLang="zh-CN" b="0" i="1" smtClean="0">
                              <a:latin typeface="Cambria Math" panose="02040503050406030204" pitchFamily="18" charset="0"/>
                            </a:rPr>
                            <m:t>𝑊</m:t>
                          </m:r>
                        </m:e>
                        <m:sub>
                          <m:r>
                            <a:rPr lang="en-US" altLang="zh-CN" b="0" i="1" smtClean="0">
                              <a:latin typeface="Cambria Math" panose="02040503050406030204" pitchFamily="18" charset="0"/>
                            </a:rPr>
                            <m:t>1</m:t>
                          </m:r>
                        </m:sub>
                      </m:sSub>
                    </m:oMath>
                  </m:oMathPara>
                </a14:m>
                <a:endParaRPr lang="zh-CN" altLang="en-US" dirty="0"/>
              </a:p>
            </p:txBody>
          </p:sp>
        </mc:Choice>
        <mc:Fallback xmlns="">
          <p:sp>
            <p:nvSpPr>
              <p:cNvPr id="42" name="文本框 41"/>
              <p:cNvSpPr txBox="1">
                <a:spLocks noRot="1" noChangeAspect="1" noMove="1" noResize="1" noEditPoints="1" noAdjustHandles="1" noChangeArrowheads="1" noChangeShapeType="1" noTextEdit="1"/>
              </p:cNvSpPr>
              <p:nvPr/>
            </p:nvSpPr>
            <p:spPr>
              <a:xfrm>
                <a:off x="2131421" y="5706719"/>
                <a:ext cx="461558" cy="369332"/>
              </a:xfrm>
              <a:prstGeom prst="rect">
                <a:avLst/>
              </a:prstGeom>
              <a:blipFill rotWithShape="0">
                <a:blip r:embed="rId6"/>
                <a:stretch>
                  <a:fillRect/>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43" name="文本框 42"/>
              <p:cNvSpPr txBox="1"/>
              <p:nvPr/>
            </p:nvSpPr>
            <p:spPr>
              <a:xfrm>
                <a:off x="3773406" y="5706719"/>
                <a:ext cx="461558"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zh-CN" altLang="en-US" i="1" smtClean="0">
                              <a:latin typeface="Cambria Math" panose="02040503050406030204" pitchFamily="18" charset="0"/>
                            </a:rPr>
                          </m:ctrlPr>
                        </m:sSubPr>
                        <m:e>
                          <m:r>
                            <a:rPr lang="en-US" altLang="zh-CN" b="0" i="1" smtClean="0">
                              <a:latin typeface="Cambria Math" panose="02040503050406030204" pitchFamily="18" charset="0"/>
                            </a:rPr>
                            <m:t>𝑊</m:t>
                          </m:r>
                        </m:e>
                        <m:sub>
                          <m:r>
                            <a:rPr lang="en-US" altLang="zh-CN" b="0" i="1" smtClean="0">
                              <a:latin typeface="Cambria Math" panose="02040503050406030204" pitchFamily="18" charset="0"/>
                            </a:rPr>
                            <m:t>2</m:t>
                          </m:r>
                        </m:sub>
                      </m:sSub>
                    </m:oMath>
                  </m:oMathPara>
                </a14:m>
                <a:endParaRPr lang="zh-CN" altLang="en-US" dirty="0"/>
              </a:p>
            </p:txBody>
          </p:sp>
        </mc:Choice>
        <mc:Fallback xmlns="">
          <p:sp>
            <p:nvSpPr>
              <p:cNvPr id="43" name="文本框 42"/>
              <p:cNvSpPr txBox="1">
                <a:spLocks noRot="1" noChangeAspect="1" noMove="1" noResize="1" noEditPoints="1" noAdjustHandles="1" noChangeArrowheads="1" noChangeShapeType="1" noTextEdit="1"/>
              </p:cNvSpPr>
              <p:nvPr/>
            </p:nvSpPr>
            <p:spPr>
              <a:xfrm>
                <a:off x="3773406" y="5706719"/>
                <a:ext cx="461558" cy="369332"/>
              </a:xfrm>
              <a:prstGeom prst="rect">
                <a:avLst/>
              </a:prstGeom>
              <a:blipFill rotWithShape="0">
                <a:blip r:embed="rId7"/>
                <a:stretch>
                  <a:fillRect/>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44" name="文本框 43"/>
              <p:cNvSpPr txBox="1"/>
              <p:nvPr/>
            </p:nvSpPr>
            <p:spPr>
              <a:xfrm>
                <a:off x="5397500" y="5706719"/>
                <a:ext cx="461558"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zh-CN" altLang="en-US" i="1" smtClean="0">
                              <a:latin typeface="Cambria Math" panose="02040503050406030204" pitchFamily="18" charset="0"/>
                            </a:rPr>
                          </m:ctrlPr>
                        </m:sSubPr>
                        <m:e>
                          <m:r>
                            <a:rPr lang="en-US" altLang="zh-CN" b="0" i="1" smtClean="0">
                              <a:latin typeface="Cambria Math" panose="02040503050406030204" pitchFamily="18" charset="0"/>
                            </a:rPr>
                            <m:t>𝑊</m:t>
                          </m:r>
                        </m:e>
                        <m:sub>
                          <m:r>
                            <a:rPr lang="en-US" altLang="zh-CN" b="0" i="1" smtClean="0">
                              <a:latin typeface="Cambria Math" panose="02040503050406030204" pitchFamily="18" charset="0"/>
                            </a:rPr>
                            <m:t>3</m:t>
                          </m:r>
                        </m:sub>
                      </m:sSub>
                    </m:oMath>
                  </m:oMathPara>
                </a14:m>
                <a:endParaRPr lang="zh-CN" altLang="en-US" dirty="0"/>
              </a:p>
            </p:txBody>
          </p:sp>
        </mc:Choice>
        <mc:Fallback xmlns="">
          <p:sp>
            <p:nvSpPr>
              <p:cNvPr id="44" name="文本框 43"/>
              <p:cNvSpPr txBox="1">
                <a:spLocks noRot="1" noChangeAspect="1" noMove="1" noResize="1" noEditPoints="1" noAdjustHandles="1" noChangeArrowheads="1" noChangeShapeType="1" noTextEdit="1"/>
              </p:cNvSpPr>
              <p:nvPr/>
            </p:nvSpPr>
            <p:spPr>
              <a:xfrm>
                <a:off x="5397500" y="5706719"/>
                <a:ext cx="461558" cy="369332"/>
              </a:xfrm>
              <a:prstGeom prst="rect">
                <a:avLst/>
              </a:prstGeom>
              <a:blipFill rotWithShape="0">
                <a:blip r:embed="rId8"/>
                <a:stretch>
                  <a:fillRect/>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45" name="文本框 44"/>
              <p:cNvSpPr txBox="1"/>
              <p:nvPr/>
            </p:nvSpPr>
            <p:spPr>
              <a:xfrm>
                <a:off x="7749618" y="5706719"/>
                <a:ext cx="461558"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zh-CN" altLang="en-US" i="1" smtClean="0">
                              <a:latin typeface="Cambria Math" panose="02040503050406030204" pitchFamily="18" charset="0"/>
                            </a:rPr>
                          </m:ctrlPr>
                        </m:sSubPr>
                        <m:e>
                          <m:r>
                            <a:rPr lang="en-US" altLang="zh-CN" b="0" i="1" smtClean="0">
                              <a:latin typeface="Cambria Math" panose="02040503050406030204" pitchFamily="18" charset="0"/>
                            </a:rPr>
                            <m:t>𝑊</m:t>
                          </m:r>
                        </m:e>
                        <m:sub>
                          <m:r>
                            <a:rPr lang="en-US" altLang="zh-CN" b="0" i="1" smtClean="0">
                              <a:latin typeface="Cambria Math" panose="02040503050406030204" pitchFamily="18" charset="0"/>
                            </a:rPr>
                            <m:t>𝑛</m:t>
                          </m:r>
                        </m:sub>
                      </m:sSub>
                    </m:oMath>
                  </m:oMathPara>
                </a14:m>
                <a:endParaRPr lang="zh-CN" altLang="en-US" dirty="0"/>
              </a:p>
            </p:txBody>
          </p:sp>
        </mc:Choice>
        <mc:Fallback xmlns="">
          <p:sp>
            <p:nvSpPr>
              <p:cNvPr id="45" name="文本框 44"/>
              <p:cNvSpPr txBox="1">
                <a:spLocks noRot="1" noChangeAspect="1" noMove="1" noResize="1" noEditPoints="1" noAdjustHandles="1" noChangeArrowheads="1" noChangeShapeType="1" noTextEdit="1"/>
              </p:cNvSpPr>
              <p:nvPr/>
            </p:nvSpPr>
            <p:spPr>
              <a:xfrm>
                <a:off x="7749618" y="5706719"/>
                <a:ext cx="461558" cy="369332"/>
              </a:xfrm>
              <a:prstGeom prst="rect">
                <a:avLst/>
              </a:prstGeom>
              <a:blipFill rotWithShape="0">
                <a:blip r:embed="rId9"/>
                <a:stretch>
                  <a:fillRect/>
                </a:stretch>
              </a:blipFill>
            </p:spPr>
            <p:txBody>
              <a:bodyPr/>
              <a:lstStyle/>
              <a:p>
                <a:r>
                  <a:rPr lang="zh-CN" altLang="en-US">
                    <a:noFill/>
                  </a:rPr>
                  <a:t> </a:t>
                </a:r>
              </a:p>
            </p:txBody>
          </p:sp>
        </mc:Fallback>
      </mc:AlternateContent>
    </p:spTree>
    <p:extLst>
      <p:ext uri="{BB962C8B-B14F-4D97-AF65-F5344CB8AC3E}">
        <p14:creationId xmlns:p14="http://schemas.microsoft.com/office/powerpoint/2010/main" val="1359553430"/>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任意多边形 30"/>
          <p:cNvSpPr/>
          <p:nvPr>
            <p:custDataLst>
              <p:tags r:id="rId1"/>
            </p:custDataLst>
          </p:nvPr>
        </p:nvSpPr>
        <p:spPr>
          <a:xfrm>
            <a:off x="796994" y="891255"/>
            <a:ext cx="11395006" cy="45719"/>
          </a:xfrm>
          <a:custGeom>
            <a:avLst/>
            <a:gdLst>
              <a:gd name="connsiteX0" fmla="*/ 0 w 12125327"/>
              <a:gd name="connsiteY0" fmla="*/ 0 h 31282"/>
              <a:gd name="connsiteX1" fmla="*/ 12125327 w 12125327"/>
              <a:gd name="connsiteY1" fmla="*/ 0 h 31282"/>
              <a:gd name="connsiteX2" fmla="*/ 12125327 w 12125327"/>
              <a:gd name="connsiteY2" fmla="*/ 31282 h 31282"/>
              <a:gd name="connsiteX3" fmla="*/ 17139 w 12125327"/>
              <a:gd name="connsiteY3" fmla="*/ 31282 h 31282"/>
            </a:gdLst>
            <a:ahLst/>
            <a:cxnLst>
              <a:cxn ang="0">
                <a:pos x="connsiteX0" y="connsiteY0"/>
              </a:cxn>
              <a:cxn ang="0">
                <a:pos x="connsiteX1" y="connsiteY1"/>
              </a:cxn>
              <a:cxn ang="0">
                <a:pos x="connsiteX2" y="connsiteY2"/>
              </a:cxn>
              <a:cxn ang="0">
                <a:pos x="connsiteX3" y="connsiteY3"/>
              </a:cxn>
            </a:cxnLst>
            <a:rect l="l" t="t" r="r" b="b"/>
            <a:pathLst>
              <a:path w="12125327" h="31282">
                <a:moveTo>
                  <a:pt x="0" y="0"/>
                </a:moveTo>
                <a:lnTo>
                  <a:pt x="12125327" y="0"/>
                </a:lnTo>
                <a:lnTo>
                  <a:pt x="12125327" y="31282"/>
                </a:lnTo>
                <a:lnTo>
                  <a:pt x="17139" y="31282"/>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35" tIns="45718" rIns="91435" bIns="45718" numCol="1" spcCol="0" rtlCol="0" fromWordArt="0" anchor="ctr" anchorCtr="0" forceAA="0" compatLnSpc="1">
            <a:prstTxWarp prst="textNoShape">
              <a:avLst/>
            </a:prstTxWarp>
            <a:noAutofit/>
          </a:bodyPr>
          <a:lstStyle/>
          <a:p>
            <a:pPr algn="ctr"/>
            <a:endParaRPr lang="zh-CN" altLang="en-US" sz="1898">
              <a:latin typeface="Arial" panose="020B0604020202020204" pitchFamily="34" charset="0"/>
              <a:ea typeface="微软雅黑" panose="020B0503020204020204" pitchFamily="34" charset="-122"/>
              <a:sym typeface="Arial" panose="020B0604020202020204" pitchFamily="34" charset="0"/>
            </a:endParaRPr>
          </a:p>
        </p:txBody>
      </p:sp>
      <p:sp>
        <p:nvSpPr>
          <p:cNvPr id="32" name="任意多边形 31"/>
          <p:cNvSpPr/>
          <p:nvPr>
            <p:custDataLst>
              <p:tags r:id="rId2"/>
            </p:custDataLst>
          </p:nvPr>
        </p:nvSpPr>
        <p:spPr>
          <a:xfrm>
            <a:off x="0" y="133622"/>
            <a:ext cx="1219198" cy="815004"/>
          </a:xfrm>
          <a:custGeom>
            <a:avLst/>
            <a:gdLst>
              <a:gd name="connsiteX0" fmla="*/ 284734 w 577217"/>
              <a:gd name="connsiteY0" fmla="*/ 0 h 536832"/>
              <a:gd name="connsiteX1" fmla="*/ 577217 w 577217"/>
              <a:gd name="connsiteY1" fmla="*/ 536832 h 536832"/>
              <a:gd name="connsiteX2" fmla="*/ 0 w 577217"/>
              <a:gd name="connsiteY2" fmla="*/ 536832 h 536832"/>
              <a:gd name="connsiteX3" fmla="*/ 0 w 577217"/>
              <a:gd name="connsiteY3" fmla="*/ 184 h 536832"/>
            </a:gdLst>
            <a:ahLst/>
            <a:cxnLst>
              <a:cxn ang="0">
                <a:pos x="connsiteX0" y="connsiteY0"/>
              </a:cxn>
              <a:cxn ang="0">
                <a:pos x="connsiteX1" y="connsiteY1"/>
              </a:cxn>
              <a:cxn ang="0">
                <a:pos x="connsiteX2" y="connsiteY2"/>
              </a:cxn>
              <a:cxn ang="0">
                <a:pos x="connsiteX3" y="connsiteY3"/>
              </a:cxn>
            </a:cxnLst>
            <a:rect l="l" t="t" r="r" b="b"/>
            <a:pathLst>
              <a:path w="577217" h="536832">
                <a:moveTo>
                  <a:pt x="284734" y="0"/>
                </a:moveTo>
                <a:lnTo>
                  <a:pt x="577217" y="536832"/>
                </a:lnTo>
                <a:lnTo>
                  <a:pt x="0" y="536832"/>
                </a:lnTo>
                <a:lnTo>
                  <a:pt x="0" y="184"/>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35" tIns="45718" rIns="91435" bIns="45718" numCol="1" spcCol="0" rtlCol="0" fromWordArt="0" anchor="ctr" anchorCtr="0" forceAA="0" compatLnSpc="1">
            <a:prstTxWarp prst="textNoShape">
              <a:avLst/>
            </a:prstTxWarp>
            <a:noAutofit/>
          </a:bodyPr>
          <a:lstStyle/>
          <a:p>
            <a:pPr algn="ctr"/>
            <a:endParaRPr lang="zh-CN" altLang="en-US" sz="1898" dirty="0">
              <a:solidFill>
                <a:srgbClr val="7EC234"/>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Content Placeholder 2"/>
          <p:cNvSpPr txBox="1">
            <a:spLocks/>
          </p:cNvSpPr>
          <p:nvPr/>
        </p:nvSpPr>
        <p:spPr>
          <a:xfrm>
            <a:off x="1447798" y="303763"/>
            <a:ext cx="4089402" cy="369332"/>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r>
              <a:rPr lang="en-US" altLang="zh-CN" sz="2400" dirty="0" smtClean="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MOEA</a:t>
            </a:r>
            <a:r>
              <a:rPr lang="en-US" altLang="zh-CN" sz="2400" dirty="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-RC — Redistribution</a:t>
            </a:r>
            <a:endParaRPr lang="en-US" sz="2400" dirty="0">
              <a:solidFill>
                <a:srgbClr val="003366"/>
              </a:solidFill>
              <a:latin typeface="Arial" panose="020B0604020202020204" pitchFamily="34" charset="0"/>
              <a:ea typeface="微软雅黑" panose="020B0503020204020204" pitchFamily="34" charset="-122"/>
              <a:cs typeface="+mn-ea"/>
              <a:sym typeface="Arial" panose="020B0604020202020204" pitchFamily="34" charset="0"/>
            </a:endParaRPr>
          </a:p>
        </p:txBody>
      </p:sp>
      <p:pic>
        <p:nvPicPr>
          <p:cNvPr id="13" name="图片 12"/>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1290083" y="66387"/>
            <a:ext cx="759112" cy="75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图片 1"/>
          <p:cNvPicPr>
            <a:picLocks noChangeAspect="1"/>
          </p:cNvPicPr>
          <p:nvPr/>
        </p:nvPicPr>
        <p:blipFill>
          <a:blip r:embed="rId6"/>
          <a:stretch>
            <a:fillRect/>
          </a:stretch>
        </p:blipFill>
        <p:spPr>
          <a:xfrm>
            <a:off x="1968301" y="1851627"/>
            <a:ext cx="3048395" cy="4250468"/>
          </a:xfrm>
          <a:prstGeom prst="rect">
            <a:avLst/>
          </a:prstGeom>
        </p:spPr>
      </p:pic>
      <p:sp>
        <p:nvSpPr>
          <p:cNvPr id="51" name="文本框 50"/>
          <p:cNvSpPr txBox="1"/>
          <p:nvPr/>
        </p:nvSpPr>
        <p:spPr>
          <a:xfrm>
            <a:off x="5562600" y="2678899"/>
            <a:ext cx="1041400" cy="369332"/>
          </a:xfrm>
          <a:prstGeom prst="rect">
            <a:avLst/>
          </a:prstGeom>
          <a:noFill/>
        </p:spPr>
        <p:txBody>
          <a:bodyPr wrap="square" rtlCol="0">
            <a:spAutoFit/>
          </a:bodyPr>
          <a:lstStyle/>
          <a:p>
            <a:r>
              <a:rPr lang="zh-CN" altLang="en-US" dirty="0" smtClean="0"/>
              <a:t>公式</a:t>
            </a:r>
            <a:r>
              <a:rPr lang="en-US" altLang="zh-CN" dirty="0" smtClean="0"/>
              <a:t>1 </a:t>
            </a:r>
            <a:endParaRPr lang="zh-CN" altLang="en-US" dirty="0"/>
          </a:p>
        </p:txBody>
      </p:sp>
      <mc:AlternateContent xmlns:mc="http://schemas.openxmlformats.org/markup-compatibility/2006" xmlns:a14="http://schemas.microsoft.com/office/drawing/2010/main">
        <mc:Choice Requires="a14">
          <p:sp>
            <p:nvSpPr>
              <p:cNvPr id="52" name="矩形 51"/>
              <p:cNvSpPr/>
              <p:nvPr/>
            </p:nvSpPr>
            <p:spPr>
              <a:xfrm>
                <a:off x="6638369" y="2491665"/>
                <a:ext cx="4760415" cy="749179"/>
              </a:xfrm>
              <a:prstGeom prst="rect">
                <a:avLst/>
              </a:prstGeom>
            </p:spPr>
            <p:txBody>
              <a:bodyPr wrap="square">
                <a:spAutoFit/>
              </a:bodyPr>
              <a:lstStyle/>
              <a:p>
                <a14:m>
                  <m:oMath xmlns:m="http://schemas.openxmlformats.org/officeDocument/2006/math">
                    <m:sSub>
                      <m:sSubPr>
                        <m:ctrlPr>
                          <a:rPr lang="zh-CN" altLang="en-US" sz="2400" i="1">
                            <a:latin typeface="Cambria Math" panose="02040503050406030204" pitchFamily="18" charset="0"/>
                          </a:rPr>
                        </m:ctrlPr>
                      </m:sSubPr>
                      <m:e>
                        <m:acc>
                          <m:accPr>
                            <m:chr m:val="̅"/>
                            <m:ctrlPr>
                              <a:rPr lang="zh-CN" altLang="en-US" sz="2400" i="1">
                                <a:latin typeface="Cambria Math" panose="02040503050406030204" pitchFamily="18" charset="0"/>
                              </a:rPr>
                            </m:ctrlPr>
                          </m:accPr>
                          <m:e>
                            <m:r>
                              <a:rPr lang="zh-CN" altLang="en-US" sz="2400" i="1">
                                <a:latin typeface="Cambria Math" panose="02040503050406030204" pitchFamily="18" charset="0"/>
                              </a:rPr>
                              <m:t>𝑓</m:t>
                            </m:r>
                          </m:e>
                        </m:acc>
                      </m:e>
                      <m:sub>
                        <m:r>
                          <a:rPr lang="zh-CN" altLang="en-US" sz="2400" i="1">
                            <a:latin typeface="Cambria Math" panose="02040503050406030204" pitchFamily="18" charset="0"/>
                          </a:rPr>
                          <m:t>𝑖</m:t>
                        </m:r>
                      </m:sub>
                    </m:sSub>
                    <m:r>
                      <a:rPr lang="zh-CN" altLang="en-US" sz="2400">
                        <a:latin typeface="Cambria Math" panose="02040503050406030204" pitchFamily="18" charset="0"/>
                      </a:rPr>
                      <m:t>=</m:t>
                    </m:r>
                    <m:f>
                      <m:fPr>
                        <m:ctrlPr>
                          <a:rPr lang="zh-CN" altLang="en-US" sz="2400" i="1">
                            <a:latin typeface="Cambria Math" panose="02040503050406030204" pitchFamily="18" charset="0"/>
                          </a:rPr>
                        </m:ctrlPr>
                      </m:fPr>
                      <m:num>
                        <m:sSub>
                          <m:sSubPr>
                            <m:ctrlPr>
                              <a:rPr lang="zh-CN" altLang="en-US" sz="2400" i="1">
                                <a:latin typeface="Cambria Math" panose="02040503050406030204" pitchFamily="18" charset="0"/>
                              </a:rPr>
                            </m:ctrlPr>
                          </m:sSubPr>
                          <m:e>
                            <m:r>
                              <a:rPr lang="zh-CN" altLang="en-US" sz="2400" i="1">
                                <a:latin typeface="Cambria Math" panose="02040503050406030204" pitchFamily="18" charset="0"/>
                              </a:rPr>
                              <m:t>𝑓</m:t>
                            </m:r>
                          </m:e>
                          <m:sub>
                            <m:r>
                              <a:rPr lang="zh-CN" altLang="en-US" sz="2400" i="1">
                                <a:latin typeface="Cambria Math" panose="02040503050406030204" pitchFamily="18" charset="0"/>
                              </a:rPr>
                              <m:t>𝑖</m:t>
                            </m:r>
                          </m:sub>
                        </m:sSub>
                        <m:r>
                          <a:rPr lang="zh-CN" altLang="en-US" sz="2400">
                            <a:latin typeface="Cambria Math" panose="02040503050406030204" pitchFamily="18" charset="0"/>
                          </a:rPr>
                          <m:t>− </m:t>
                        </m:r>
                        <m:sSubSup>
                          <m:sSubSupPr>
                            <m:ctrlPr>
                              <a:rPr lang="zh-CN" altLang="en-US" sz="2400" i="1">
                                <a:latin typeface="Cambria Math" panose="02040503050406030204" pitchFamily="18" charset="0"/>
                              </a:rPr>
                            </m:ctrlPr>
                          </m:sSubSupPr>
                          <m:e>
                            <m:r>
                              <a:rPr lang="zh-CN" altLang="en-US" sz="2400" i="1">
                                <a:latin typeface="Cambria Math" panose="02040503050406030204" pitchFamily="18" charset="0"/>
                              </a:rPr>
                              <m:t>𝑧</m:t>
                            </m:r>
                          </m:e>
                          <m:sub>
                            <m:r>
                              <a:rPr lang="zh-CN" altLang="en-US" sz="2400" i="1">
                                <a:latin typeface="Cambria Math" panose="02040503050406030204" pitchFamily="18" charset="0"/>
                              </a:rPr>
                              <m:t>𝑖</m:t>
                            </m:r>
                          </m:sub>
                          <m:sup>
                            <m:r>
                              <a:rPr lang="zh-CN" altLang="en-US" sz="2400">
                                <a:latin typeface="Cambria Math" panose="02040503050406030204" pitchFamily="18" charset="0"/>
                              </a:rPr>
                              <m:t>∗</m:t>
                            </m:r>
                          </m:sup>
                        </m:sSubSup>
                      </m:num>
                      <m:den>
                        <m:sSubSup>
                          <m:sSubSupPr>
                            <m:ctrlPr>
                              <a:rPr lang="zh-CN" altLang="en-US" sz="2400" i="1">
                                <a:latin typeface="Cambria Math" panose="02040503050406030204" pitchFamily="18" charset="0"/>
                              </a:rPr>
                            </m:ctrlPr>
                          </m:sSubSupPr>
                          <m:e>
                            <m:r>
                              <a:rPr lang="zh-CN" altLang="en-US" sz="2400" i="1">
                                <a:latin typeface="Cambria Math" panose="02040503050406030204" pitchFamily="18" charset="0"/>
                              </a:rPr>
                              <m:t>𝑧</m:t>
                            </m:r>
                          </m:e>
                          <m:sub>
                            <m:r>
                              <a:rPr lang="zh-CN" altLang="en-US" sz="2400" i="1">
                                <a:latin typeface="Cambria Math" panose="02040503050406030204" pitchFamily="18" charset="0"/>
                              </a:rPr>
                              <m:t>𝑛𝑎𝑑</m:t>
                            </m:r>
                          </m:sub>
                          <m:sup>
                            <m:r>
                              <a:rPr lang="zh-CN" altLang="en-US" sz="2400" i="1">
                                <a:latin typeface="Cambria Math" panose="02040503050406030204" pitchFamily="18" charset="0"/>
                              </a:rPr>
                              <m:t>𝑖</m:t>
                            </m:r>
                          </m:sup>
                        </m:sSubSup>
                        <m:r>
                          <a:rPr lang="zh-CN" altLang="en-US" sz="2400">
                            <a:latin typeface="Cambria Math" panose="02040503050406030204" pitchFamily="18" charset="0"/>
                          </a:rPr>
                          <m:t>−</m:t>
                        </m:r>
                        <m:sSubSup>
                          <m:sSubSupPr>
                            <m:ctrlPr>
                              <a:rPr lang="zh-CN" altLang="en-US" sz="2400" i="1">
                                <a:latin typeface="Cambria Math" panose="02040503050406030204" pitchFamily="18" charset="0"/>
                              </a:rPr>
                            </m:ctrlPr>
                          </m:sSubSupPr>
                          <m:e>
                            <m:r>
                              <a:rPr lang="zh-CN" altLang="en-US" sz="2400" i="1">
                                <a:latin typeface="Cambria Math" panose="02040503050406030204" pitchFamily="18" charset="0"/>
                              </a:rPr>
                              <m:t>𝑧</m:t>
                            </m:r>
                          </m:e>
                          <m:sub>
                            <m:r>
                              <a:rPr lang="zh-CN" altLang="en-US" sz="2400" i="1">
                                <a:latin typeface="Cambria Math" panose="02040503050406030204" pitchFamily="18" charset="0"/>
                              </a:rPr>
                              <m:t>𝑖</m:t>
                            </m:r>
                          </m:sub>
                          <m:sup>
                            <m:r>
                              <a:rPr lang="zh-CN" altLang="en-US" sz="2400">
                                <a:latin typeface="Cambria Math" panose="02040503050406030204" pitchFamily="18" charset="0"/>
                              </a:rPr>
                              <m:t>∗</m:t>
                            </m:r>
                          </m:sup>
                        </m:sSubSup>
                      </m:den>
                    </m:f>
                  </m:oMath>
                </a14:m>
                <a:r>
                  <a:rPr lang="zh-CN" altLang="en-US" sz="2000" dirty="0" smtClean="0"/>
                  <a:t>  （正则化）</a:t>
                </a:r>
                <a:endParaRPr lang="zh-CN" altLang="en-US" sz="2400" dirty="0"/>
              </a:p>
            </p:txBody>
          </p:sp>
        </mc:Choice>
        <mc:Fallback xmlns="">
          <p:sp>
            <p:nvSpPr>
              <p:cNvPr id="52" name="矩形 51"/>
              <p:cNvSpPr>
                <a:spLocks noRot="1" noChangeAspect="1" noMove="1" noResize="1" noEditPoints="1" noAdjustHandles="1" noChangeArrowheads="1" noChangeShapeType="1" noTextEdit="1"/>
              </p:cNvSpPr>
              <p:nvPr/>
            </p:nvSpPr>
            <p:spPr>
              <a:xfrm>
                <a:off x="6638369" y="2491665"/>
                <a:ext cx="4760415" cy="749179"/>
              </a:xfrm>
              <a:prstGeom prst="rect">
                <a:avLst/>
              </a:prstGeom>
              <a:blipFill rotWithShape="0">
                <a:blip r:embed="rId7"/>
                <a:stretch>
                  <a:fillRect/>
                </a:stretch>
              </a:blipFill>
            </p:spPr>
            <p:txBody>
              <a:bodyPr/>
              <a:lstStyle/>
              <a:p>
                <a:r>
                  <a:rPr lang="zh-CN" altLang="en-US">
                    <a:noFill/>
                  </a:rPr>
                  <a:t> </a:t>
                </a:r>
              </a:p>
            </p:txBody>
          </p:sp>
        </mc:Fallback>
      </mc:AlternateContent>
      <p:sp>
        <p:nvSpPr>
          <p:cNvPr id="53" name="文本框 52"/>
          <p:cNvSpPr txBox="1"/>
          <p:nvPr/>
        </p:nvSpPr>
        <p:spPr>
          <a:xfrm>
            <a:off x="5596969" y="4496732"/>
            <a:ext cx="1041400" cy="369332"/>
          </a:xfrm>
          <a:prstGeom prst="rect">
            <a:avLst/>
          </a:prstGeom>
          <a:noFill/>
        </p:spPr>
        <p:txBody>
          <a:bodyPr wrap="square" rtlCol="0">
            <a:spAutoFit/>
          </a:bodyPr>
          <a:lstStyle/>
          <a:p>
            <a:r>
              <a:rPr lang="zh-CN" altLang="en-US" dirty="0" smtClean="0"/>
              <a:t>公式</a:t>
            </a:r>
            <a:r>
              <a:rPr lang="en-US" altLang="zh-CN" dirty="0"/>
              <a:t>2</a:t>
            </a:r>
            <a:r>
              <a:rPr lang="en-US" altLang="zh-CN" dirty="0" smtClean="0"/>
              <a:t> </a:t>
            </a:r>
            <a:endParaRPr lang="zh-CN" altLang="en-US" dirty="0"/>
          </a:p>
        </p:txBody>
      </p:sp>
      <mc:AlternateContent xmlns:mc="http://schemas.openxmlformats.org/markup-compatibility/2006" xmlns:a14="http://schemas.microsoft.com/office/drawing/2010/main">
        <mc:Choice Requires="a14">
          <p:sp>
            <p:nvSpPr>
              <p:cNvPr id="54" name="矩形 53"/>
              <p:cNvSpPr/>
              <p:nvPr/>
            </p:nvSpPr>
            <p:spPr>
              <a:xfrm>
                <a:off x="5961538" y="4667387"/>
                <a:ext cx="4150047" cy="371192"/>
              </a:xfrm>
              <a:prstGeom prst="rect">
                <a:avLst/>
              </a:prstGeom>
            </p:spPr>
            <p:txBody>
              <a:bodyPr wrap="none">
                <a:spAutoFit/>
              </a:bodyPr>
              <a:lstStyle/>
              <a:p>
                <a:pPr marL="448310" indent="269875" algn="ctr">
                  <a:lnSpc>
                    <a:spcPts val="1300"/>
                  </a:lnSpc>
                  <a:spcBef>
                    <a:spcPts val="600"/>
                  </a:spcBef>
                  <a:spcAft>
                    <a:spcPts val="600"/>
                  </a:spcAft>
                </a:pPr>
                <a:r>
                  <a:rPr lang="en-US" altLang="zh-CN" i="1" dirty="0">
                    <a:solidFill>
                      <a:srgbClr val="000000"/>
                    </a:solidFill>
                    <a:latin typeface="Palatino Linotype" panose="02040502050505030304" pitchFamily="18" charset="0"/>
                    <a:ea typeface="微软雅黑" panose="020B0503020204020204" pitchFamily="34" charset="-122"/>
                    <a:cs typeface="宋体" panose="02010600030101010101" pitchFamily="2" charset="-122"/>
                  </a:rPr>
                  <a:t>Minimize </a:t>
                </a:r>
                <a14:m>
                  <m:oMath xmlns:m="http://schemas.openxmlformats.org/officeDocument/2006/math">
                    <m:sSub>
                      <m:sSubPr>
                        <m:ctrlPr>
                          <a:rPr lang="zh-CN" altLang="zh-CN" sz="2400" i="1">
                            <a:solidFill>
                              <a:srgbClr val="000000"/>
                            </a:solidFill>
                            <a:latin typeface="Cambria Math" panose="02040503050406030204" pitchFamily="18" charset="0"/>
                            <a:ea typeface="Cambria Math" panose="02040503050406030204" pitchFamily="18" charset="0"/>
                            <a:cs typeface="Palatino Linotype" panose="02040502050505030304" pitchFamily="18" charset="0"/>
                          </a:rPr>
                        </m:ctrlPr>
                      </m:sSubPr>
                      <m:e>
                        <m:r>
                          <a:rPr lang="en-US" altLang="zh-CN" sz="2400" i="1">
                            <a:solidFill>
                              <a:srgbClr val="000000"/>
                            </a:solidFill>
                            <a:latin typeface="Cambria Math" panose="02040503050406030204" pitchFamily="18" charset="0"/>
                            <a:ea typeface="Times New Roman" panose="02020603050405020304" pitchFamily="18" charset="0"/>
                            <a:cs typeface="Palatino Linotype" panose="02040502050505030304" pitchFamily="18" charset="0"/>
                          </a:rPr>
                          <m:t>ℛ</m:t>
                        </m:r>
                      </m:e>
                      <m:sub>
                        <m:r>
                          <a:rPr lang="en-US" altLang="zh-CN" sz="2400" i="1">
                            <a:solidFill>
                              <a:srgbClr val="000000"/>
                            </a:solidFill>
                            <a:latin typeface="Cambria Math" panose="02040503050406030204" pitchFamily="18" charset="0"/>
                            <a:ea typeface="Times New Roman" panose="02020603050405020304" pitchFamily="18" charset="0"/>
                            <a:cs typeface="Palatino Linotype" panose="02040502050505030304" pitchFamily="18" charset="0"/>
                          </a:rPr>
                          <m:t>𝑖</m:t>
                        </m:r>
                      </m:sub>
                    </m:sSub>
                    <m:r>
                      <a:rPr lang="en-US" altLang="zh-CN" sz="2400">
                        <a:solidFill>
                          <a:srgbClr val="000000"/>
                        </a:solidFill>
                        <a:latin typeface="Cambria Math" panose="02040503050406030204" pitchFamily="18" charset="0"/>
                        <a:ea typeface="Times New Roman" panose="02020603050405020304" pitchFamily="18" charset="0"/>
                        <a:cs typeface="Palatino Linotype" panose="02040502050505030304" pitchFamily="18" charset="0"/>
                      </a:rPr>
                      <m:t>=</m:t>
                    </m:r>
                    <m:d>
                      <m:dPr>
                        <m:begChr m:val="|"/>
                        <m:endChr m:val="|"/>
                        <m:ctrlPr>
                          <a:rPr lang="zh-CN" altLang="zh-CN" sz="2400" i="1">
                            <a:solidFill>
                              <a:srgbClr val="000000"/>
                            </a:solidFill>
                            <a:latin typeface="Cambria Math" panose="02040503050406030204" pitchFamily="18" charset="0"/>
                            <a:ea typeface="Cambria Math" panose="02040503050406030204" pitchFamily="18" charset="0"/>
                            <a:cs typeface="Palatino Linotype" panose="02040502050505030304" pitchFamily="18" charset="0"/>
                          </a:rPr>
                        </m:ctrlPr>
                      </m:dPr>
                      <m:e>
                        <m:f>
                          <m:fPr>
                            <m:ctrlPr>
                              <a:rPr lang="zh-CN" altLang="zh-CN" sz="2400" i="1">
                                <a:solidFill>
                                  <a:srgbClr val="000000"/>
                                </a:solidFill>
                                <a:latin typeface="Cambria Math" panose="02040503050406030204" pitchFamily="18" charset="0"/>
                                <a:ea typeface="Cambria Math" panose="02040503050406030204" pitchFamily="18" charset="0"/>
                                <a:cs typeface="Palatino Linotype" panose="02040502050505030304" pitchFamily="18" charset="0"/>
                              </a:rPr>
                            </m:ctrlPr>
                          </m:fPr>
                          <m:num>
                            <m:sSub>
                              <m:sSubPr>
                                <m:ctrlPr>
                                  <a:rPr lang="zh-CN" altLang="zh-CN" sz="2400" i="1">
                                    <a:solidFill>
                                      <a:srgbClr val="000000"/>
                                    </a:solidFill>
                                    <a:latin typeface="Cambria Math" panose="02040503050406030204" pitchFamily="18" charset="0"/>
                                    <a:ea typeface="Cambria Math" panose="02040503050406030204" pitchFamily="18" charset="0"/>
                                    <a:cs typeface="Palatino Linotype" panose="02040502050505030304" pitchFamily="18" charset="0"/>
                                  </a:rPr>
                                </m:ctrlPr>
                              </m:sSubPr>
                              <m:e>
                                <m:acc>
                                  <m:accPr>
                                    <m:chr m:val="̅"/>
                                    <m:ctrlPr>
                                      <a:rPr lang="zh-CN" altLang="zh-CN" sz="2400" i="1">
                                        <a:solidFill>
                                          <a:srgbClr val="000000"/>
                                        </a:solidFill>
                                        <a:latin typeface="Cambria Math" panose="02040503050406030204" pitchFamily="18" charset="0"/>
                                        <a:ea typeface="Cambria Math" panose="02040503050406030204" pitchFamily="18" charset="0"/>
                                        <a:cs typeface="Palatino Linotype" panose="02040502050505030304" pitchFamily="18" charset="0"/>
                                      </a:rPr>
                                    </m:ctrlPr>
                                  </m:accPr>
                                  <m:e>
                                    <m:r>
                                      <a:rPr lang="en-US" altLang="zh-CN" sz="2400" i="1">
                                        <a:solidFill>
                                          <a:srgbClr val="000000"/>
                                        </a:solidFill>
                                        <a:latin typeface="Cambria Math" panose="02040503050406030204" pitchFamily="18" charset="0"/>
                                        <a:ea typeface="Times New Roman" panose="02020603050405020304" pitchFamily="18" charset="0"/>
                                        <a:cs typeface="Palatino Linotype" panose="02040502050505030304" pitchFamily="18" charset="0"/>
                                      </a:rPr>
                                      <m:t>𝑓</m:t>
                                    </m:r>
                                  </m:e>
                                </m:acc>
                              </m:e>
                              <m:sub>
                                <m:r>
                                  <a:rPr lang="en-US" altLang="zh-CN" sz="2400">
                                    <a:solidFill>
                                      <a:srgbClr val="000000"/>
                                    </a:solidFill>
                                    <a:latin typeface="Cambria Math" panose="02040503050406030204" pitchFamily="18" charset="0"/>
                                    <a:ea typeface="Times New Roman" panose="02020603050405020304" pitchFamily="18" charset="0"/>
                                    <a:cs typeface="Palatino Linotype" panose="02040502050505030304" pitchFamily="18" charset="0"/>
                                  </a:rPr>
                                  <m:t>1</m:t>
                                </m:r>
                              </m:sub>
                            </m:sSub>
                          </m:num>
                          <m:den>
                            <m:sSub>
                              <m:sSubPr>
                                <m:ctrlPr>
                                  <a:rPr lang="zh-CN" altLang="zh-CN" sz="2400" i="1">
                                    <a:solidFill>
                                      <a:srgbClr val="000000"/>
                                    </a:solidFill>
                                    <a:latin typeface="Cambria Math" panose="02040503050406030204" pitchFamily="18" charset="0"/>
                                    <a:ea typeface="Cambria Math" panose="02040503050406030204" pitchFamily="18" charset="0"/>
                                    <a:cs typeface="Palatino Linotype" panose="02040502050505030304" pitchFamily="18" charset="0"/>
                                  </a:rPr>
                                </m:ctrlPr>
                              </m:sSubPr>
                              <m:e>
                                <m:acc>
                                  <m:accPr>
                                    <m:chr m:val="̅"/>
                                    <m:ctrlPr>
                                      <a:rPr lang="zh-CN" altLang="zh-CN" sz="2400" i="1">
                                        <a:solidFill>
                                          <a:srgbClr val="000000"/>
                                        </a:solidFill>
                                        <a:latin typeface="Cambria Math" panose="02040503050406030204" pitchFamily="18" charset="0"/>
                                        <a:ea typeface="Cambria Math" panose="02040503050406030204" pitchFamily="18" charset="0"/>
                                        <a:cs typeface="Palatino Linotype" panose="02040502050505030304" pitchFamily="18" charset="0"/>
                                      </a:rPr>
                                    </m:ctrlPr>
                                  </m:accPr>
                                  <m:e>
                                    <m:r>
                                      <a:rPr lang="en-US" altLang="zh-CN" sz="2400" i="1">
                                        <a:solidFill>
                                          <a:srgbClr val="000000"/>
                                        </a:solidFill>
                                        <a:latin typeface="Cambria Math" panose="02040503050406030204" pitchFamily="18" charset="0"/>
                                        <a:ea typeface="Times New Roman" panose="02020603050405020304" pitchFamily="18" charset="0"/>
                                        <a:cs typeface="Palatino Linotype" panose="02040502050505030304" pitchFamily="18" charset="0"/>
                                      </a:rPr>
                                      <m:t>𝑓</m:t>
                                    </m:r>
                                  </m:e>
                                </m:acc>
                              </m:e>
                              <m:sub>
                                <m:r>
                                  <a:rPr lang="en-US" altLang="zh-CN" sz="2400">
                                    <a:solidFill>
                                      <a:srgbClr val="000000"/>
                                    </a:solidFill>
                                    <a:latin typeface="Cambria Math" panose="02040503050406030204" pitchFamily="18" charset="0"/>
                                    <a:ea typeface="Times New Roman" panose="02020603050405020304" pitchFamily="18" charset="0"/>
                                    <a:cs typeface="Palatino Linotype" panose="02040502050505030304" pitchFamily="18" charset="0"/>
                                  </a:rPr>
                                  <m:t>1</m:t>
                                </m:r>
                              </m:sub>
                            </m:sSub>
                            <m:r>
                              <a:rPr lang="en-US" altLang="zh-CN" sz="2400">
                                <a:solidFill>
                                  <a:srgbClr val="000000"/>
                                </a:solidFill>
                                <a:latin typeface="Cambria Math" panose="02040503050406030204" pitchFamily="18" charset="0"/>
                                <a:ea typeface="Times New Roman" panose="02020603050405020304" pitchFamily="18" charset="0"/>
                                <a:cs typeface="Palatino Linotype" panose="02040502050505030304" pitchFamily="18" charset="0"/>
                              </a:rPr>
                              <m:t>+</m:t>
                            </m:r>
                            <m:sSub>
                              <m:sSubPr>
                                <m:ctrlPr>
                                  <a:rPr lang="zh-CN" altLang="zh-CN" sz="2400" i="1">
                                    <a:solidFill>
                                      <a:srgbClr val="000000"/>
                                    </a:solidFill>
                                    <a:latin typeface="Cambria Math" panose="02040503050406030204" pitchFamily="18" charset="0"/>
                                    <a:ea typeface="Cambria Math" panose="02040503050406030204" pitchFamily="18" charset="0"/>
                                    <a:cs typeface="Palatino Linotype" panose="02040502050505030304" pitchFamily="18" charset="0"/>
                                  </a:rPr>
                                </m:ctrlPr>
                              </m:sSubPr>
                              <m:e>
                                <m:acc>
                                  <m:accPr>
                                    <m:chr m:val="̅"/>
                                    <m:ctrlPr>
                                      <a:rPr lang="zh-CN" altLang="zh-CN" sz="2400" i="1">
                                        <a:solidFill>
                                          <a:srgbClr val="000000"/>
                                        </a:solidFill>
                                        <a:latin typeface="Cambria Math" panose="02040503050406030204" pitchFamily="18" charset="0"/>
                                        <a:ea typeface="Cambria Math" panose="02040503050406030204" pitchFamily="18" charset="0"/>
                                        <a:cs typeface="Palatino Linotype" panose="02040502050505030304" pitchFamily="18" charset="0"/>
                                      </a:rPr>
                                    </m:ctrlPr>
                                  </m:accPr>
                                  <m:e>
                                    <m:r>
                                      <a:rPr lang="en-US" altLang="zh-CN" sz="2400" i="1">
                                        <a:solidFill>
                                          <a:srgbClr val="000000"/>
                                        </a:solidFill>
                                        <a:latin typeface="Cambria Math" panose="02040503050406030204" pitchFamily="18" charset="0"/>
                                        <a:ea typeface="Times New Roman" panose="02020603050405020304" pitchFamily="18" charset="0"/>
                                        <a:cs typeface="Palatino Linotype" panose="02040502050505030304" pitchFamily="18" charset="0"/>
                                      </a:rPr>
                                      <m:t>𝑓</m:t>
                                    </m:r>
                                  </m:e>
                                </m:acc>
                              </m:e>
                              <m:sub>
                                <m:r>
                                  <a:rPr lang="en-US" altLang="zh-CN" sz="2400">
                                    <a:solidFill>
                                      <a:srgbClr val="000000"/>
                                    </a:solidFill>
                                    <a:latin typeface="Cambria Math" panose="02040503050406030204" pitchFamily="18" charset="0"/>
                                    <a:ea typeface="Times New Roman" panose="02020603050405020304" pitchFamily="18" charset="0"/>
                                    <a:cs typeface="Palatino Linotype" panose="02040502050505030304" pitchFamily="18" charset="0"/>
                                  </a:rPr>
                                  <m:t>2</m:t>
                                </m:r>
                              </m:sub>
                            </m:sSub>
                          </m:den>
                        </m:f>
                        <m:r>
                          <a:rPr lang="en-US" altLang="zh-CN" sz="2400" i="1">
                            <a:solidFill>
                              <a:srgbClr val="000000"/>
                            </a:solidFill>
                            <a:latin typeface="Cambria Math" panose="02040503050406030204" pitchFamily="18" charset="0"/>
                            <a:ea typeface="Times New Roman" panose="02020603050405020304" pitchFamily="18" charset="0"/>
                            <a:cs typeface="Palatino Linotype" panose="02040502050505030304" pitchFamily="18" charset="0"/>
                          </a:rPr>
                          <m:t>−</m:t>
                        </m:r>
                        <m:sSubSup>
                          <m:sSubSupPr>
                            <m:ctrlPr>
                              <a:rPr lang="zh-CN" altLang="zh-CN" sz="2400" i="1">
                                <a:solidFill>
                                  <a:srgbClr val="000000"/>
                                </a:solidFill>
                                <a:latin typeface="Cambria Math" panose="02040503050406030204" pitchFamily="18" charset="0"/>
                                <a:ea typeface="Cambria Math" panose="02040503050406030204" pitchFamily="18" charset="0"/>
                                <a:cs typeface="Palatino Linotype" panose="02040502050505030304" pitchFamily="18" charset="0"/>
                              </a:rPr>
                            </m:ctrlPr>
                          </m:sSubSupPr>
                          <m:e>
                            <m:r>
                              <a:rPr lang="en-US" altLang="zh-CN" sz="2400" i="1">
                                <a:solidFill>
                                  <a:srgbClr val="000000"/>
                                </a:solidFill>
                                <a:latin typeface="Cambria Math" panose="02040503050406030204" pitchFamily="18" charset="0"/>
                                <a:ea typeface="Times New Roman" panose="02020603050405020304" pitchFamily="18" charset="0"/>
                                <a:cs typeface="Palatino Linotype" panose="02040502050505030304" pitchFamily="18" charset="0"/>
                              </a:rPr>
                              <m:t>𝑤</m:t>
                            </m:r>
                          </m:e>
                          <m:sub>
                            <m:r>
                              <a:rPr lang="en-US" altLang="zh-CN" sz="2400" i="1">
                                <a:solidFill>
                                  <a:srgbClr val="000000"/>
                                </a:solidFill>
                                <a:latin typeface="Cambria Math" panose="02040503050406030204" pitchFamily="18" charset="0"/>
                                <a:ea typeface="Times New Roman" panose="02020603050405020304" pitchFamily="18" charset="0"/>
                                <a:cs typeface="Palatino Linotype" panose="02040502050505030304" pitchFamily="18" charset="0"/>
                              </a:rPr>
                              <m:t>𝑖</m:t>
                            </m:r>
                          </m:sub>
                          <m:sup>
                            <m:r>
                              <a:rPr lang="en-US" altLang="zh-CN" sz="2400">
                                <a:solidFill>
                                  <a:srgbClr val="000000"/>
                                </a:solidFill>
                                <a:latin typeface="Cambria Math" panose="02040503050406030204" pitchFamily="18" charset="0"/>
                                <a:ea typeface="Times New Roman" panose="02020603050405020304" pitchFamily="18" charset="0"/>
                                <a:cs typeface="Palatino Linotype" panose="02040502050505030304" pitchFamily="18" charset="0"/>
                              </a:rPr>
                              <m:t>1</m:t>
                            </m:r>
                          </m:sup>
                        </m:sSubSup>
                      </m:e>
                    </m:d>
                  </m:oMath>
                </a14:m>
                <a:endParaRPr lang="zh-CN" altLang="zh-CN" sz="1400" dirty="0">
                  <a:solidFill>
                    <a:srgbClr val="000000"/>
                  </a:solidFill>
                  <a:latin typeface="Palatino Linotype" panose="02040502050505030304" pitchFamily="18" charset="0"/>
                  <a:ea typeface="Times New Roman" panose="02020603050405020304" pitchFamily="18" charset="0"/>
                  <a:cs typeface="Times New Roman" panose="02020603050405020304" pitchFamily="18" charset="0"/>
                </a:endParaRPr>
              </a:p>
            </p:txBody>
          </p:sp>
        </mc:Choice>
        <mc:Fallback xmlns="">
          <p:sp>
            <p:nvSpPr>
              <p:cNvPr id="54" name="矩形 53"/>
              <p:cNvSpPr>
                <a:spLocks noRot="1" noChangeAspect="1" noMove="1" noResize="1" noEditPoints="1" noAdjustHandles="1" noChangeArrowheads="1" noChangeShapeType="1" noTextEdit="1"/>
              </p:cNvSpPr>
              <p:nvPr/>
            </p:nvSpPr>
            <p:spPr>
              <a:xfrm>
                <a:off x="5961538" y="4667387"/>
                <a:ext cx="4150047" cy="371192"/>
              </a:xfrm>
              <a:prstGeom prst="rect">
                <a:avLst/>
              </a:prstGeom>
              <a:blipFill rotWithShape="0">
                <a:blip r:embed="rId8"/>
                <a:stretch>
                  <a:fillRect t="-67213"/>
                </a:stretch>
              </a:blipFill>
            </p:spPr>
            <p:txBody>
              <a:bodyPr/>
              <a:lstStyle/>
              <a:p>
                <a:r>
                  <a:rPr lang="zh-CN" altLang="en-US">
                    <a:noFill/>
                  </a:rPr>
                  <a:t> </a:t>
                </a:r>
              </a:p>
            </p:txBody>
          </p:sp>
        </mc:Fallback>
      </mc:AlternateContent>
    </p:spTree>
    <p:extLst>
      <p:ext uri="{BB962C8B-B14F-4D97-AF65-F5344CB8AC3E}">
        <p14:creationId xmlns:p14="http://schemas.microsoft.com/office/powerpoint/2010/main" val="395003771"/>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任意多边形 30"/>
          <p:cNvSpPr/>
          <p:nvPr>
            <p:custDataLst>
              <p:tags r:id="rId1"/>
            </p:custDataLst>
          </p:nvPr>
        </p:nvSpPr>
        <p:spPr>
          <a:xfrm>
            <a:off x="796994" y="891255"/>
            <a:ext cx="11395006" cy="45719"/>
          </a:xfrm>
          <a:custGeom>
            <a:avLst/>
            <a:gdLst>
              <a:gd name="connsiteX0" fmla="*/ 0 w 12125327"/>
              <a:gd name="connsiteY0" fmla="*/ 0 h 31282"/>
              <a:gd name="connsiteX1" fmla="*/ 12125327 w 12125327"/>
              <a:gd name="connsiteY1" fmla="*/ 0 h 31282"/>
              <a:gd name="connsiteX2" fmla="*/ 12125327 w 12125327"/>
              <a:gd name="connsiteY2" fmla="*/ 31282 h 31282"/>
              <a:gd name="connsiteX3" fmla="*/ 17139 w 12125327"/>
              <a:gd name="connsiteY3" fmla="*/ 31282 h 31282"/>
            </a:gdLst>
            <a:ahLst/>
            <a:cxnLst>
              <a:cxn ang="0">
                <a:pos x="connsiteX0" y="connsiteY0"/>
              </a:cxn>
              <a:cxn ang="0">
                <a:pos x="connsiteX1" y="connsiteY1"/>
              </a:cxn>
              <a:cxn ang="0">
                <a:pos x="connsiteX2" y="connsiteY2"/>
              </a:cxn>
              <a:cxn ang="0">
                <a:pos x="connsiteX3" y="connsiteY3"/>
              </a:cxn>
            </a:cxnLst>
            <a:rect l="l" t="t" r="r" b="b"/>
            <a:pathLst>
              <a:path w="12125327" h="31282">
                <a:moveTo>
                  <a:pt x="0" y="0"/>
                </a:moveTo>
                <a:lnTo>
                  <a:pt x="12125327" y="0"/>
                </a:lnTo>
                <a:lnTo>
                  <a:pt x="12125327" y="31282"/>
                </a:lnTo>
                <a:lnTo>
                  <a:pt x="17139" y="31282"/>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35" tIns="45718" rIns="91435" bIns="45718" numCol="1" spcCol="0" rtlCol="0" fromWordArt="0" anchor="ctr" anchorCtr="0" forceAA="0" compatLnSpc="1">
            <a:prstTxWarp prst="textNoShape">
              <a:avLst/>
            </a:prstTxWarp>
            <a:noAutofit/>
          </a:bodyPr>
          <a:lstStyle/>
          <a:p>
            <a:pPr algn="ctr"/>
            <a:endParaRPr lang="zh-CN" altLang="en-US" sz="1898">
              <a:latin typeface="Arial" panose="020B0604020202020204" pitchFamily="34" charset="0"/>
              <a:ea typeface="微软雅黑" panose="020B0503020204020204" pitchFamily="34" charset="-122"/>
              <a:sym typeface="Arial" panose="020B0604020202020204" pitchFamily="34" charset="0"/>
            </a:endParaRPr>
          </a:p>
        </p:txBody>
      </p:sp>
      <p:sp>
        <p:nvSpPr>
          <p:cNvPr id="32" name="任意多边形 31"/>
          <p:cNvSpPr/>
          <p:nvPr>
            <p:custDataLst>
              <p:tags r:id="rId2"/>
            </p:custDataLst>
          </p:nvPr>
        </p:nvSpPr>
        <p:spPr>
          <a:xfrm>
            <a:off x="0" y="133622"/>
            <a:ext cx="1219198" cy="815004"/>
          </a:xfrm>
          <a:custGeom>
            <a:avLst/>
            <a:gdLst>
              <a:gd name="connsiteX0" fmla="*/ 284734 w 577217"/>
              <a:gd name="connsiteY0" fmla="*/ 0 h 536832"/>
              <a:gd name="connsiteX1" fmla="*/ 577217 w 577217"/>
              <a:gd name="connsiteY1" fmla="*/ 536832 h 536832"/>
              <a:gd name="connsiteX2" fmla="*/ 0 w 577217"/>
              <a:gd name="connsiteY2" fmla="*/ 536832 h 536832"/>
              <a:gd name="connsiteX3" fmla="*/ 0 w 577217"/>
              <a:gd name="connsiteY3" fmla="*/ 184 h 536832"/>
            </a:gdLst>
            <a:ahLst/>
            <a:cxnLst>
              <a:cxn ang="0">
                <a:pos x="connsiteX0" y="connsiteY0"/>
              </a:cxn>
              <a:cxn ang="0">
                <a:pos x="connsiteX1" y="connsiteY1"/>
              </a:cxn>
              <a:cxn ang="0">
                <a:pos x="connsiteX2" y="connsiteY2"/>
              </a:cxn>
              <a:cxn ang="0">
                <a:pos x="connsiteX3" y="connsiteY3"/>
              </a:cxn>
            </a:cxnLst>
            <a:rect l="l" t="t" r="r" b="b"/>
            <a:pathLst>
              <a:path w="577217" h="536832">
                <a:moveTo>
                  <a:pt x="284734" y="0"/>
                </a:moveTo>
                <a:lnTo>
                  <a:pt x="577217" y="536832"/>
                </a:lnTo>
                <a:lnTo>
                  <a:pt x="0" y="536832"/>
                </a:lnTo>
                <a:lnTo>
                  <a:pt x="0" y="184"/>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35" tIns="45718" rIns="91435" bIns="45718" numCol="1" spcCol="0" rtlCol="0" fromWordArt="0" anchor="ctr" anchorCtr="0" forceAA="0" compatLnSpc="1">
            <a:prstTxWarp prst="textNoShape">
              <a:avLst/>
            </a:prstTxWarp>
            <a:noAutofit/>
          </a:bodyPr>
          <a:lstStyle/>
          <a:p>
            <a:pPr algn="ctr"/>
            <a:endParaRPr lang="zh-CN" altLang="en-US" sz="1898" dirty="0">
              <a:solidFill>
                <a:srgbClr val="7EC234"/>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Content Placeholder 2"/>
          <p:cNvSpPr txBox="1">
            <a:spLocks/>
          </p:cNvSpPr>
          <p:nvPr/>
        </p:nvSpPr>
        <p:spPr>
          <a:xfrm>
            <a:off x="1447798" y="303763"/>
            <a:ext cx="4089402" cy="369332"/>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r>
              <a:rPr lang="en-US" altLang="zh-CN" sz="2400" dirty="0" smtClean="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MOEA</a:t>
            </a:r>
            <a:r>
              <a:rPr lang="en-US" altLang="zh-CN" sz="2400" dirty="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-RC — </a:t>
            </a:r>
            <a:r>
              <a:rPr lang="zh-CN" altLang="en-US" sz="2400" dirty="0" smtClean="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选择算子</a:t>
            </a:r>
            <a:endParaRPr lang="en-US" sz="2400" dirty="0">
              <a:solidFill>
                <a:srgbClr val="003366"/>
              </a:solidFill>
              <a:latin typeface="Arial" panose="020B0604020202020204" pitchFamily="34" charset="0"/>
              <a:ea typeface="微软雅黑" panose="020B0503020204020204" pitchFamily="34" charset="-122"/>
              <a:cs typeface="+mn-ea"/>
              <a:sym typeface="Arial" panose="020B0604020202020204" pitchFamily="34" charset="0"/>
            </a:endParaRPr>
          </a:p>
        </p:txBody>
      </p:sp>
      <p:pic>
        <p:nvPicPr>
          <p:cNvPr id="13" name="图片 12"/>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1290083" y="66387"/>
            <a:ext cx="759112" cy="75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内容占位符 2"/>
          <p:cNvSpPr txBox="1">
            <a:spLocks/>
          </p:cNvSpPr>
          <p:nvPr/>
        </p:nvSpPr>
        <p:spPr>
          <a:xfrm>
            <a:off x="5675749" y="1430181"/>
            <a:ext cx="5752883" cy="4776649"/>
          </a:xfrm>
          <a:prstGeom prst="rect">
            <a:avLst/>
          </a:prstGeom>
        </p:spPr>
        <p:txBody>
          <a:bodyPr/>
          <a:lstStyle>
            <a:lvl1pPr marL="216755" indent="-216755" algn="l" defTabSz="867015" rtl="0" eaLnBrk="1" latinLnBrk="0" hangingPunct="1">
              <a:lnSpc>
                <a:spcPct val="90000"/>
              </a:lnSpc>
              <a:spcBef>
                <a:spcPts val="948"/>
              </a:spcBef>
              <a:buFont typeface="Arial" panose="020B0604020202020204" pitchFamily="34" charset="0"/>
              <a:buChar char="•"/>
              <a:defRPr sz="2655" kern="1200">
                <a:solidFill>
                  <a:schemeClr val="tx1"/>
                </a:solidFill>
                <a:latin typeface="+mn-lt"/>
                <a:ea typeface="+mn-ea"/>
                <a:cs typeface="+mn-cs"/>
              </a:defRPr>
            </a:lvl1pPr>
            <a:lvl2pPr marL="650262" indent="-216755" algn="l" defTabSz="867015" rtl="0" eaLnBrk="1" latinLnBrk="0" hangingPunct="1">
              <a:lnSpc>
                <a:spcPct val="90000"/>
              </a:lnSpc>
              <a:spcBef>
                <a:spcPts val="474"/>
              </a:spcBef>
              <a:buFont typeface="Arial" panose="020B0604020202020204" pitchFamily="34" charset="0"/>
              <a:buChar char="•"/>
              <a:defRPr sz="2275" kern="1200">
                <a:solidFill>
                  <a:schemeClr val="tx1"/>
                </a:solidFill>
                <a:latin typeface="+mn-lt"/>
                <a:ea typeface="+mn-ea"/>
                <a:cs typeface="+mn-cs"/>
              </a:defRPr>
            </a:lvl2pPr>
            <a:lvl3pPr marL="1083767" indent="-216755" algn="l" defTabSz="867015" rtl="0" eaLnBrk="1" latinLnBrk="0" hangingPunct="1">
              <a:lnSpc>
                <a:spcPct val="90000"/>
              </a:lnSpc>
              <a:spcBef>
                <a:spcPts val="474"/>
              </a:spcBef>
              <a:buFont typeface="Arial" panose="020B0604020202020204" pitchFamily="34" charset="0"/>
              <a:buChar char="•"/>
              <a:defRPr sz="1896" kern="1200">
                <a:solidFill>
                  <a:schemeClr val="tx1"/>
                </a:solidFill>
                <a:latin typeface="+mn-lt"/>
                <a:ea typeface="+mn-ea"/>
                <a:cs typeface="+mn-cs"/>
              </a:defRPr>
            </a:lvl3pPr>
            <a:lvl4pPr marL="1517276" indent="-216755" algn="l" defTabSz="867015" rtl="0" eaLnBrk="1" latinLnBrk="0" hangingPunct="1">
              <a:lnSpc>
                <a:spcPct val="90000"/>
              </a:lnSpc>
              <a:spcBef>
                <a:spcPts val="474"/>
              </a:spcBef>
              <a:buFont typeface="Arial" panose="020B0604020202020204" pitchFamily="34" charset="0"/>
              <a:buChar char="•"/>
              <a:defRPr sz="1707" kern="1200">
                <a:solidFill>
                  <a:schemeClr val="tx1"/>
                </a:solidFill>
                <a:latin typeface="+mn-lt"/>
                <a:ea typeface="+mn-ea"/>
                <a:cs typeface="+mn-cs"/>
              </a:defRPr>
            </a:lvl4pPr>
            <a:lvl5pPr marL="1950783" indent="-216755" algn="l" defTabSz="867015" rtl="0" eaLnBrk="1" latinLnBrk="0" hangingPunct="1">
              <a:lnSpc>
                <a:spcPct val="90000"/>
              </a:lnSpc>
              <a:spcBef>
                <a:spcPts val="474"/>
              </a:spcBef>
              <a:buFont typeface="Arial" panose="020B0604020202020204" pitchFamily="34" charset="0"/>
              <a:buChar char="•"/>
              <a:defRPr sz="1707" kern="1200">
                <a:solidFill>
                  <a:schemeClr val="tx1"/>
                </a:solidFill>
                <a:latin typeface="+mn-lt"/>
                <a:ea typeface="+mn-ea"/>
                <a:cs typeface="+mn-cs"/>
              </a:defRPr>
            </a:lvl5pPr>
            <a:lvl6pPr marL="2384290" indent="-216755" algn="l" defTabSz="867015" rtl="0" eaLnBrk="1" latinLnBrk="0" hangingPunct="1">
              <a:lnSpc>
                <a:spcPct val="90000"/>
              </a:lnSpc>
              <a:spcBef>
                <a:spcPts val="474"/>
              </a:spcBef>
              <a:buFont typeface="Arial" panose="020B0604020202020204" pitchFamily="34" charset="0"/>
              <a:buChar char="•"/>
              <a:defRPr sz="1707" kern="1200">
                <a:solidFill>
                  <a:schemeClr val="tx1"/>
                </a:solidFill>
                <a:latin typeface="+mn-lt"/>
                <a:ea typeface="+mn-ea"/>
                <a:cs typeface="+mn-cs"/>
              </a:defRPr>
            </a:lvl6pPr>
            <a:lvl7pPr marL="2817799" indent="-216755" algn="l" defTabSz="867015" rtl="0" eaLnBrk="1" latinLnBrk="0" hangingPunct="1">
              <a:lnSpc>
                <a:spcPct val="90000"/>
              </a:lnSpc>
              <a:spcBef>
                <a:spcPts val="474"/>
              </a:spcBef>
              <a:buFont typeface="Arial" panose="020B0604020202020204" pitchFamily="34" charset="0"/>
              <a:buChar char="•"/>
              <a:defRPr sz="1707" kern="1200">
                <a:solidFill>
                  <a:schemeClr val="tx1"/>
                </a:solidFill>
                <a:latin typeface="+mn-lt"/>
                <a:ea typeface="+mn-ea"/>
                <a:cs typeface="+mn-cs"/>
              </a:defRPr>
            </a:lvl7pPr>
            <a:lvl8pPr marL="3251306" indent="-216755" algn="l" defTabSz="867015" rtl="0" eaLnBrk="1" latinLnBrk="0" hangingPunct="1">
              <a:lnSpc>
                <a:spcPct val="90000"/>
              </a:lnSpc>
              <a:spcBef>
                <a:spcPts val="474"/>
              </a:spcBef>
              <a:buFont typeface="Arial" panose="020B0604020202020204" pitchFamily="34" charset="0"/>
              <a:buChar char="•"/>
              <a:defRPr sz="1707" kern="1200">
                <a:solidFill>
                  <a:schemeClr val="tx1"/>
                </a:solidFill>
                <a:latin typeface="+mn-lt"/>
                <a:ea typeface="+mn-ea"/>
                <a:cs typeface="+mn-cs"/>
              </a:defRPr>
            </a:lvl8pPr>
            <a:lvl9pPr marL="3684813" indent="-216755" algn="l" defTabSz="867015" rtl="0" eaLnBrk="1" latinLnBrk="0" hangingPunct="1">
              <a:lnSpc>
                <a:spcPct val="90000"/>
              </a:lnSpc>
              <a:spcBef>
                <a:spcPts val="474"/>
              </a:spcBef>
              <a:buFont typeface="Arial" panose="020B0604020202020204" pitchFamily="34" charset="0"/>
              <a:buChar char="•"/>
              <a:defRPr sz="1707" kern="1200">
                <a:solidFill>
                  <a:schemeClr val="tx1"/>
                </a:solidFill>
                <a:latin typeface="+mn-lt"/>
                <a:ea typeface="+mn-ea"/>
                <a:cs typeface="+mn-cs"/>
              </a:defRPr>
            </a:lvl9pPr>
          </a:lstStyle>
          <a:p>
            <a:pPr marL="0" indent="0">
              <a:lnSpc>
                <a:spcPct val="150000"/>
              </a:lnSpc>
              <a:buFont typeface="Arial" panose="020B0604020202020204" pitchFamily="34" charset="0"/>
              <a:buNone/>
            </a:pPr>
            <a:r>
              <a:rPr lang="en-US" altLang="zh-CN" sz="2400" b="1" dirty="0" smtClean="0">
                <a:latin typeface="微软雅黑" panose="020B0503020204020204" pitchFamily="34" charset="-122"/>
                <a:ea typeface="微软雅黑" panose="020B0503020204020204" pitchFamily="34" charset="-122"/>
              </a:rPr>
              <a:t>wi: </a:t>
            </a:r>
            <a:r>
              <a:rPr lang="zh-CN" altLang="en-US" sz="2400" dirty="0" smtClean="0">
                <a:latin typeface="微软雅黑" panose="020B0503020204020204" pitchFamily="34" charset="-122"/>
                <a:ea typeface="微软雅黑" panose="020B0503020204020204" pitchFamily="34" charset="-122"/>
              </a:rPr>
              <a:t>权重</a:t>
            </a:r>
            <a:endParaRPr lang="en-US" altLang="zh-CN" sz="2400" dirty="0" smtClean="0">
              <a:latin typeface="微软雅黑" panose="020B0503020204020204" pitchFamily="34" charset="-122"/>
              <a:ea typeface="微软雅黑" panose="020B0503020204020204" pitchFamily="34" charset="-122"/>
            </a:endParaRPr>
          </a:p>
          <a:p>
            <a:pPr marL="0" indent="0">
              <a:lnSpc>
                <a:spcPct val="150000"/>
              </a:lnSpc>
              <a:buFont typeface="Arial" panose="020B0604020202020204" pitchFamily="34" charset="0"/>
              <a:buNone/>
            </a:pPr>
            <a:r>
              <a:rPr lang="en-US" altLang="zh-CN" sz="2400" b="1" dirty="0" smtClean="0">
                <a:latin typeface="微软雅黑" panose="020B0503020204020204" pitchFamily="34" charset="-122"/>
                <a:ea typeface="微软雅黑" panose="020B0503020204020204" pitchFamily="34" charset="-122"/>
              </a:rPr>
              <a:t>n</a:t>
            </a:r>
            <a:r>
              <a:rPr lang="zh-CN" altLang="en-US" sz="2400" b="1" dirty="0" smtClean="0">
                <a:latin typeface="微软雅黑" panose="020B0503020204020204" pitchFamily="34" charset="-122"/>
                <a:ea typeface="微软雅黑" panose="020B0503020204020204" pitchFamily="34" charset="-122"/>
              </a:rPr>
              <a:t>：</a:t>
            </a:r>
            <a:r>
              <a:rPr lang="zh-CN" altLang="en-US" sz="2400" dirty="0" smtClean="0">
                <a:latin typeface="微软雅黑" panose="020B0503020204020204" pitchFamily="34" charset="-122"/>
                <a:ea typeface="微软雅黑" panose="020B0503020204020204" pitchFamily="34" charset="-122"/>
              </a:rPr>
              <a:t>权重个数 </a:t>
            </a:r>
            <a:r>
              <a:rPr lang="en-US" altLang="zh-CN" sz="2400" dirty="0" smtClean="0">
                <a:latin typeface="微软雅黑" panose="020B0503020204020204" pitchFamily="34" charset="-122"/>
                <a:ea typeface="微软雅黑" panose="020B0503020204020204" pitchFamily="34" charset="-122"/>
              </a:rPr>
              <a:t>= </a:t>
            </a:r>
            <a:r>
              <a:rPr lang="zh-CN" altLang="en-US" sz="2400" dirty="0" smtClean="0">
                <a:latin typeface="微软雅黑" panose="020B0503020204020204" pitchFamily="34" charset="-122"/>
                <a:ea typeface="微软雅黑" panose="020B0503020204020204" pitchFamily="34" charset="-122"/>
              </a:rPr>
              <a:t>种群个数</a:t>
            </a:r>
            <a:endParaRPr lang="en-US" altLang="zh-CN" sz="2400" dirty="0" smtClean="0">
              <a:latin typeface="微软雅黑" panose="020B0503020204020204" pitchFamily="34" charset="-122"/>
              <a:ea typeface="微软雅黑" panose="020B0503020204020204" pitchFamily="34" charset="-122"/>
            </a:endParaRPr>
          </a:p>
          <a:p>
            <a:pPr marL="0" indent="0">
              <a:lnSpc>
                <a:spcPct val="150000"/>
              </a:lnSpc>
              <a:buFont typeface="Arial" panose="020B0604020202020204" pitchFamily="34" charset="0"/>
              <a:buNone/>
            </a:pPr>
            <a:r>
              <a:rPr lang="en-US" altLang="zh-CN" sz="2400" b="1" dirty="0" smtClean="0">
                <a:latin typeface="微软雅黑" panose="020B0503020204020204" pitchFamily="34" charset="-122"/>
                <a:ea typeface="微软雅黑" panose="020B0503020204020204" pitchFamily="34" charset="-122"/>
              </a:rPr>
              <a:t>m</a:t>
            </a:r>
            <a:r>
              <a:rPr lang="zh-CN" altLang="en-US" sz="2400" b="1" dirty="0" smtClean="0">
                <a:latin typeface="微软雅黑" panose="020B0503020204020204" pitchFamily="34" charset="-122"/>
                <a:ea typeface="微软雅黑" panose="020B0503020204020204" pitchFamily="34" charset="-122"/>
              </a:rPr>
              <a:t>：</a:t>
            </a:r>
            <a:r>
              <a:rPr lang="zh-CN" altLang="en-US" sz="2400" dirty="0" smtClean="0">
                <a:latin typeface="微软雅黑" panose="020B0503020204020204" pitchFamily="34" charset="-122"/>
                <a:ea typeface="微软雅黑" panose="020B0503020204020204" pitchFamily="34" charset="-122"/>
              </a:rPr>
              <a:t>总个体数量</a:t>
            </a:r>
            <a:endParaRPr lang="en-US" altLang="zh-CN" sz="2400" dirty="0" smtClean="0">
              <a:latin typeface="微软雅黑" panose="020B0503020204020204" pitchFamily="34" charset="-122"/>
              <a:ea typeface="微软雅黑" panose="020B0503020204020204" pitchFamily="34" charset="-122"/>
            </a:endParaRPr>
          </a:p>
          <a:p>
            <a:pPr marL="0" indent="0">
              <a:lnSpc>
                <a:spcPct val="150000"/>
              </a:lnSpc>
              <a:buFont typeface="Arial" panose="020B0604020202020204" pitchFamily="34" charset="0"/>
              <a:buNone/>
            </a:pPr>
            <a:endParaRPr lang="en-US" altLang="zh-CN" sz="2400" dirty="0" smtClean="0">
              <a:latin typeface="微软雅黑" panose="020B0503020204020204" pitchFamily="34" charset="-122"/>
              <a:ea typeface="微软雅黑" panose="020B0503020204020204" pitchFamily="34" charset="-122"/>
            </a:endParaRPr>
          </a:p>
          <a:p>
            <a:pPr marL="0" indent="0">
              <a:lnSpc>
                <a:spcPct val="150000"/>
              </a:lnSpc>
              <a:buNone/>
            </a:pPr>
            <a:r>
              <a:rPr lang="zh-CN" altLang="en-US" sz="2800" b="1" dirty="0" smtClean="0">
                <a:latin typeface="微软雅黑" panose="020B0503020204020204" pitchFamily="34" charset="-122"/>
                <a:ea typeface="微软雅黑" panose="020B0503020204020204" pitchFamily="34" charset="-122"/>
              </a:rPr>
              <a:t>选择</a:t>
            </a:r>
            <a:r>
              <a:rPr lang="zh-CN" altLang="en-US" sz="2400" dirty="0" smtClean="0">
                <a:latin typeface="微软雅黑" panose="020B0503020204020204" pitchFamily="34" charset="-122"/>
                <a:ea typeface="微软雅黑" panose="020B0503020204020204" pitchFamily="34" charset="-122"/>
              </a:rPr>
              <a:t>（淘汰</a:t>
            </a:r>
            <a:r>
              <a:rPr lang="en-US" altLang="zh-CN" sz="2400" dirty="0" smtClean="0">
                <a:latin typeface="微软雅黑" panose="020B0503020204020204" pitchFamily="34" charset="-122"/>
                <a:ea typeface="微软雅黑" panose="020B0503020204020204" pitchFamily="34" charset="-122"/>
              </a:rPr>
              <a:t>m</a:t>
            </a:r>
            <a:r>
              <a:rPr lang="zh-CN" altLang="en-US" sz="2400" dirty="0" smtClean="0">
                <a:latin typeface="微软雅黑" panose="020B0503020204020204" pitchFamily="34" charset="-122"/>
                <a:ea typeface="微软雅黑" panose="020B0503020204020204" pitchFamily="34" charset="-122"/>
              </a:rPr>
              <a:t>个个体）：</a:t>
            </a:r>
            <a:endParaRPr lang="en-US" altLang="zh-CN" sz="2400" dirty="0" smtClean="0">
              <a:latin typeface="微软雅黑" panose="020B0503020204020204" pitchFamily="34" charset="-122"/>
              <a:ea typeface="微软雅黑" panose="020B0503020204020204" pitchFamily="34" charset="-122"/>
            </a:endParaRPr>
          </a:p>
          <a:p>
            <a:pPr marL="0" indent="0">
              <a:lnSpc>
                <a:spcPct val="150000"/>
              </a:lnSpc>
              <a:buFont typeface="Arial" panose="020B0604020202020204" pitchFamily="34" charset="0"/>
              <a:buNone/>
            </a:pPr>
            <a:r>
              <a:rPr lang="zh-CN" altLang="en-US" sz="2400" dirty="0" smtClean="0">
                <a:latin typeface="微软雅黑" panose="020B0503020204020204" pitchFamily="34" charset="-122"/>
                <a:ea typeface="微软雅黑" panose="020B0503020204020204" pitchFamily="34" charset="-122"/>
              </a:rPr>
              <a:t>       遍历地淘汰</a:t>
            </a:r>
            <a:r>
              <a:rPr lang="en-US" altLang="zh-CN" sz="2400" dirty="0">
                <a:latin typeface="微软雅黑" panose="020B0503020204020204" pitchFamily="34" charset="-122"/>
                <a:ea typeface="微软雅黑" panose="020B0503020204020204" pitchFamily="34" charset="-122"/>
              </a:rPr>
              <a:t>m</a:t>
            </a:r>
            <a:r>
              <a:rPr lang="zh-CN" altLang="en-US" sz="2400" dirty="0" smtClean="0">
                <a:latin typeface="微软雅黑" panose="020B0503020204020204" pitchFamily="34" charset="-122"/>
                <a:ea typeface="微软雅黑" panose="020B0503020204020204" pitchFamily="34" charset="-122"/>
              </a:rPr>
              <a:t>个个体数量超过</a:t>
            </a:r>
            <a:r>
              <a:rPr lang="en-US" altLang="zh-CN" sz="2400" dirty="0" smtClean="0">
                <a:latin typeface="微软雅黑" panose="020B0503020204020204" pitchFamily="34" charset="-122"/>
                <a:ea typeface="微软雅黑" panose="020B0503020204020204" pitchFamily="34" charset="-122"/>
              </a:rPr>
              <a:t>m/n</a:t>
            </a:r>
            <a:r>
              <a:rPr lang="zh-CN" altLang="en-US" sz="2400" dirty="0" smtClean="0">
                <a:latin typeface="微软雅黑" panose="020B0503020204020204" pitchFamily="34" charset="-122"/>
                <a:ea typeface="微软雅黑" panose="020B0503020204020204" pitchFamily="34" charset="-122"/>
              </a:rPr>
              <a:t>个的子种群中的最差解（灰色圆圈）</a:t>
            </a:r>
            <a:endParaRPr lang="en-US" altLang="zh-CN" sz="2400" dirty="0" smtClean="0">
              <a:latin typeface="微软雅黑" panose="020B0503020204020204" pitchFamily="34" charset="-122"/>
              <a:ea typeface="微软雅黑" panose="020B0503020204020204" pitchFamily="34" charset="-122"/>
            </a:endParaRPr>
          </a:p>
        </p:txBody>
      </p:sp>
      <p:pic>
        <p:nvPicPr>
          <p:cNvPr id="10" name="图片 9" descr="C:\Users\lab\Desktop\paper publish\figures\Figure 4.jpg"/>
          <p:cNvPicPr/>
          <p:nvPr/>
        </p:nvPicPr>
        <p:blipFill>
          <a:blip r:embed="rId6">
            <a:extLst>
              <a:ext uri="{28A0092B-C50C-407E-A947-70E740481C1C}">
                <a14:useLocalDpi xmlns:a14="http://schemas.microsoft.com/office/drawing/2010/main" val="0"/>
              </a:ext>
            </a:extLst>
          </a:blip>
          <a:srcRect/>
          <a:stretch>
            <a:fillRect/>
          </a:stretch>
        </p:blipFill>
        <p:spPr bwMode="auto">
          <a:xfrm>
            <a:off x="916710" y="1748979"/>
            <a:ext cx="4154267" cy="4133431"/>
          </a:xfrm>
          <a:prstGeom prst="rect">
            <a:avLst/>
          </a:prstGeom>
          <a:noFill/>
          <a:ln>
            <a:noFill/>
          </a:ln>
        </p:spPr>
      </p:pic>
    </p:spTree>
    <p:extLst>
      <p:ext uri="{BB962C8B-B14F-4D97-AF65-F5344CB8AC3E}">
        <p14:creationId xmlns:p14="http://schemas.microsoft.com/office/powerpoint/2010/main" val="4114691228"/>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任意多边形 30"/>
          <p:cNvSpPr/>
          <p:nvPr>
            <p:custDataLst>
              <p:tags r:id="rId1"/>
            </p:custDataLst>
          </p:nvPr>
        </p:nvSpPr>
        <p:spPr>
          <a:xfrm>
            <a:off x="796994" y="891255"/>
            <a:ext cx="11395006" cy="45719"/>
          </a:xfrm>
          <a:custGeom>
            <a:avLst/>
            <a:gdLst>
              <a:gd name="connsiteX0" fmla="*/ 0 w 12125327"/>
              <a:gd name="connsiteY0" fmla="*/ 0 h 31282"/>
              <a:gd name="connsiteX1" fmla="*/ 12125327 w 12125327"/>
              <a:gd name="connsiteY1" fmla="*/ 0 h 31282"/>
              <a:gd name="connsiteX2" fmla="*/ 12125327 w 12125327"/>
              <a:gd name="connsiteY2" fmla="*/ 31282 h 31282"/>
              <a:gd name="connsiteX3" fmla="*/ 17139 w 12125327"/>
              <a:gd name="connsiteY3" fmla="*/ 31282 h 31282"/>
            </a:gdLst>
            <a:ahLst/>
            <a:cxnLst>
              <a:cxn ang="0">
                <a:pos x="connsiteX0" y="connsiteY0"/>
              </a:cxn>
              <a:cxn ang="0">
                <a:pos x="connsiteX1" y="connsiteY1"/>
              </a:cxn>
              <a:cxn ang="0">
                <a:pos x="connsiteX2" y="connsiteY2"/>
              </a:cxn>
              <a:cxn ang="0">
                <a:pos x="connsiteX3" y="connsiteY3"/>
              </a:cxn>
            </a:cxnLst>
            <a:rect l="l" t="t" r="r" b="b"/>
            <a:pathLst>
              <a:path w="12125327" h="31282">
                <a:moveTo>
                  <a:pt x="0" y="0"/>
                </a:moveTo>
                <a:lnTo>
                  <a:pt x="12125327" y="0"/>
                </a:lnTo>
                <a:lnTo>
                  <a:pt x="12125327" y="31282"/>
                </a:lnTo>
                <a:lnTo>
                  <a:pt x="17139" y="31282"/>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35" tIns="45718" rIns="91435" bIns="45718" numCol="1" spcCol="0" rtlCol="0" fromWordArt="0" anchor="ctr" anchorCtr="0" forceAA="0" compatLnSpc="1">
            <a:prstTxWarp prst="textNoShape">
              <a:avLst/>
            </a:prstTxWarp>
            <a:noAutofit/>
          </a:bodyPr>
          <a:lstStyle/>
          <a:p>
            <a:pPr algn="ctr"/>
            <a:endParaRPr lang="zh-CN" altLang="en-US" sz="1898">
              <a:latin typeface="Arial" panose="020B0604020202020204" pitchFamily="34" charset="0"/>
              <a:ea typeface="微软雅黑" panose="020B0503020204020204" pitchFamily="34" charset="-122"/>
              <a:sym typeface="Arial" panose="020B0604020202020204" pitchFamily="34" charset="0"/>
            </a:endParaRPr>
          </a:p>
        </p:txBody>
      </p:sp>
      <p:sp>
        <p:nvSpPr>
          <p:cNvPr id="32" name="任意多边形 31"/>
          <p:cNvSpPr/>
          <p:nvPr>
            <p:custDataLst>
              <p:tags r:id="rId2"/>
            </p:custDataLst>
          </p:nvPr>
        </p:nvSpPr>
        <p:spPr>
          <a:xfrm>
            <a:off x="0" y="133622"/>
            <a:ext cx="1219198" cy="815004"/>
          </a:xfrm>
          <a:custGeom>
            <a:avLst/>
            <a:gdLst>
              <a:gd name="connsiteX0" fmla="*/ 284734 w 577217"/>
              <a:gd name="connsiteY0" fmla="*/ 0 h 536832"/>
              <a:gd name="connsiteX1" fmla="*/ 577217 w 577217"/>
              <a:gd name="connsiteY1" fmla="*/ 536832 h 536832"/>
              <a:gd name="connsiteX2" fmla="*/ 0 w 577217"/>
              <a:gd name="connsiteY2" fmla="*/ 536832 h 536832"/>
              <a:gd name="connsiteX3" fmla="*/ 0 w 577217"/>
              <a:gd name="connsiteY3" fmla="*/ 184 h 536832"/>
            </a:gdLst>
            <a:ahLst/>
            <a:cxnLst>
              <a:cxn ang="0">
                <a:pos x="connsiteX0" y="connsiteY0"/>
              </a:cxn>
              <a:cxn ang="0">
                <a:pos x="connsiteX1" y="connsiteY1"/>
              </a:cxn>
              <a:cxn ang="0">
                <a:pos x="connsiteX2" y="connsiteY2"/>
              </a:cxn>
              <a:cxn ang="0">
                <a:pos x="connsiteX3" y="connsiteY3"/>
              </a:cxn>
            </a:cxnLst>
            <a:rect l="l" t="t" r="r" b="b"/>
            <a:pathLst>
              <a:path w="577217" h="536832">
                <a:moveTo>
                  <a:pt x="284734" y="0"/>
                </a:moveTo>
                <a:lnTo>
                  <a:pt x="577217" y="536832"/>
                </a:lnTo>
                <a:lnTo>
                  <a:pt x="0" y="536832"/>
                </a:lnTo>
                <a:lnTo>
                  <a:pt x="0" y="184"/>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35" tIns="45718" rIns="91435" bIns="45718" numCol="1" spcCol="0" rtlCol="0" fromWordArt="0" anchor="ctr" anchorCtr="0" forceAA="0" compatLnSpc="1">
            <a:prstTxWarp prst="textNoShape">
              <a:avLst/>
            </a:prstTxWarp>
            <a:noAutofit/>
          </a:bodyPr>
          <a:lstStyle/>
          <a:p>
            <a:pPr algn="ctr"/>
            <a:endParaRPr lang="zh-CN" altLang="en-US" sz="1898" dirty="0">
              <a:solidFill>
                <a:srgbClr val="7EC234"/>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Content Placeholder 2"/>
          <p:cNvSpPr txBox="1">
            <a:spLocks/>
          </p:cNvSpPr>
          <p:nvPr/>
        </p:nvSpPr>
        <p:spPr>
          <a:xfrm>
            <a:off x="1447798" y="303763"/>
            <a:ext cx="4089402" cy="369332"/>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r>
              <a:rPr lang="en-US" altLang="zh-CN" sz="2400" dirty="0" smtClean="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MOEA</a:t>
            </a:r>
            <a:r>
              <a:rPr lang="en-US" altLang="zh-CN" sz="2400" dirty="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-RC </a:t>
            </a:r>
            <a:r>
              <a:rPr lang="en-US" altLang="zh-CN" sz="2400" dirty="0" smtClean="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 </a:t>
            </a:r>
            <a:r>
              <a:rPr lang="zh-CN" altLang="en-US" sz="2400" dirty="0" smtClean="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实验结果</a:t>
            </a:r>
            <a:r>
              <a:rPr lang="en-US" altLang="zh-CN" sz="2400" dirty="0" smtClean="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1</a:t>
            </a:r>
            <a:endParaRPr lang="en-US" sz="2400" dirty="0">
              <a:solidFill>
                <a:srgbClr val="003366"/>
              </a:solidFill>
              <a:latin typeface="Arial" panose="020B0604020202020204" pitchFamily="34" charset="0"/>
              <a:ea typeface="微软雅黑" panose="020B0503020204020204" pitchFamily="34" charset="-122"/>
              <a:cs typeface="+mn-ea"/>
              <a:sym typeface="Arial" panose="020B0604020202020204" pitchFamily="34" charset="0"/>
            </a:endParaRPr>
          </a:p>
        </p:txBody>
      </p:sp>
      <p:pic>
        <p:nvPicPr>
          <p:cNvPr id="13" name="图片 12"/>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1290083" y="66387"/>
            <a:ext cx="759112" cy="75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内容占位符 3" descr="C:\Users\lab\Desktop\paper publish\figures\Figure 1(1).jpg"/>
          <p:cNvPicPr>
            <a:picLocks/>
          </p:cNvPicPr>
          <p:nvPr/>
        </p:nvPicPr>
        <p:blipFill>
          <a:blip r:embed="rId6">
            <a:extLst>
              <a:ext uri="{28A0092B-C50C-407E-A947-70E740481C1C}">
                <a14:useLocalDpi xmlns:a14="http://schemas.microsoft.com/office/drawing/2010/main" val="0"/>
              </a:ext>
            </a:extLst>
          </a:blip>
          <a:srcRect/>
          <a:stretch>
            <a:fillRect/>
          </a:stretch>
        </p:blipFill>
        <p:spPr bwMode="auto">
          <a:xfrm>
            <a:off x="0" y="2154969"/>
            <a:ext cx="4254500" cy="3115531"/>
          </a:xfrm>
          <a:prstGeom prst="rect">
            <a:avLst/>
          </a:prstGeom>
          <a:noFill/>
          <a:ln>
            <a:noFill/>
          </a:ln>
        </p:spPr>
      </p:pic>
      <p:pic>
        <p:nvPicPr>
          <p:cNvPr id="9" name="图片 8" descr="C:\Users\lab\Desktop\paper publish\figures\Figure 1(3).jpg"/>
          <p:cNvPicPr/>
          <p:nvPr/>
        </p:nvPicPr>
        <p:blipFill>
          <a:blip r:embed="rId7">
            <a:extLst>
              <a:ext uri="{28A0092B-C50C-407E-A947-70E740481C1C}">
                <a14:useLocalDpi xmlns:a14="http://schemas.microsoft.com/office/drawing/2010/main" val="0"/>
              </a:ext>
            </a:extLst>
          </a:blip>
          <a:srcRect/>
          <a:stretch>
            <a:fillRect/>
          </a:stretch>
        </p:blipFill>
        <p:spPr bwMode="auto">
          <a:xfrm>
            <a:off x="8166100" y="1989869"/>
            <a:ext cx="3982337" cy="3280631"/>
          </a:xfrm>
          <a:prstGeom prst="rect">
            <a:avLst/>
          </a:prstGeom>
          <a:noFill/>
          <a:ln>
            <a:noFill/>
          </a:ln>
        </p:spPr>
      </p:pic>
      <p:pic>
        <p:nvPicPr>
          <p:cNvPr id="14" name="图片 13" descr="C:\Users\mouzh\Desktop\186.jpg"/>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982337" y="2074626"/>
            <a:ext cx="4183763" cy="3195874"/>
          </a:xfrm>
          <a:prstGeom prst="rect">
            <a:avLst/>
          </a:prstGeom>
          <a:noFill/>
          <a:ln>
            <a:noFill/>
          </a:ln>
        </p:spPr>
      </p:pic>
    </p:spTree>
    <p:extLst>
      <p:ext uri="{BB962C8B-B14F-4D97-AF65-F5344CB8AC3E}">
        <p14:creationId xmlns:p14="http://schemas.microsoft.com/office/powerpoint/2010/main" val="2573770049"/>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任意多边形 30"/>
          <p:cNvSpPr/>
          <p:nvPr>
            <p:custDataLst>
              <p:tags r:id="rId1"/>
            </p:custDataLst>
          </p:nvPr>
        </p:nvSpPr>
        <p:spPr>
          <a:xfrm>
            <a:off x="796994" y="891255"/>
            <a:ext cx="11395006" cy="45719"/>
          </a:xfrm>
          <a:custGeom>
            <a:avLst/>
            <a:gdLst>
              <a:gd name="connsiteX0" fmla="*/ 0 w 12125327"/>
              <a:gd name="connsiteY0" fmla="*/ 0 h 31282"/>
              <a:gd name="connsiteX1" fmla="*/ 12125327 w 12125327"/>
              <a:gd name="connsiteY1" fmla="*/ 0 h 31282"/>
              <a:gd name="connsiteX2" fmla="*/ 12125327 w 12125327"/>
              <a:gd name="connsiteY2" fmla="*/ 31282 h 31282"/>
              <a:gd name="connsiteX3" fmla="*/ 17139 w 12125327"/>
              <a:gd name="connsiteY3" fmla="*/ 31282 h 31282"/>
            </a:gdLst>
            <a:ahLst/>
            <a:cxnLst>
              <a:cxn ang="0">
                <a:pos x="connsiteX0" y="connsiteY0"/>
              </a:cxn>
              <a:cxn ang="0">
                <a:pos x="connsiteX1" y="connsiteY1"/>
              </a:cxn>
              <a:cxn ang="0">
                <a:pos x="connsiteX2" y="connsiteY2"/>
              </a:cxn>
              <a:cxn ang="0">
                <a:pos x="connsiteX3" y="connsiteY3"/>
              </a:cxn>
            </a:cxnLst>
            <a:rect l="l" t="t" r="r" b="b"/>
            <a:pathLst>
              <a:path w="12125327" h="31282">
                <a:moveTo>
                  <a:pt x="0" y="0"/>
                </a:moveTo>
                <a:lnTo>
                  <a:pt x="12125327" y="0"/>
                </a:lnTo>
                <a:lnTo>
                  <a:pt x="12125327" y="31282"/>
                </a:lnTo>
                <a:lnTo>
                  <a:pt x="17139" y="31282"/>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35" tIns="45718" rIns="91435" bIns="45718" numCol="1" spcCol="0" rtlCol="0" fromWordArt="0" anchor="ctr" anchorCtr="0" forceAA="0" compatLnSpc="1">
            <a:prstTxWarp prst="textNoShape">
              <a:avLst/>
            </a:prstTxWarp>
            <a:noAutofit/>
          </a:bodyPr>
          <a:lstStyle/>
          <a:p>
            <a:pPr algn="ctr"/>
            <a:endParaRPr lang="zh-CN" altLang="en-US" sz="1898">
              <a:latin typeface="Arial" panose="020B0604020202020204" pitchFamily="34" charset="0"/>
              <a:ea typeface="微软雅黑" panose="020B0503020204020204" pitchFamily="34" charset="-122"/>
              <a:sym typeface="Arial" panose="020B0604020202020204" pitchFamily="34" charset="0"/>
            </a:endParaRPr>
          </a:p>
        </p:txBody>
      </p:sp>
      <p:sp>
        <p:nvSpPr>
          <p:cNvPr id="32" name="任意多边形 31"/>
          <p:cNvSpPr/>
          <p:nvPr>
            <p:custDataLst>
              <p:tags r:id="rId2"/>
            </p:custDataLst>
          </p:nvPr>
        </p:nvSpPr>
        <p:spPr>
          <a:xfrm>
            <a:off x="0" y="133622"/>
            <a:ext cx="1219198" cy="815004"/>
          </a:xfrm>
          <a:custGeom>
            <a:avLst/>
            <a:gdLst>
              <a:gd name="connsiteX0" fmla="*/ 284734 w 577217"/>
              <a:gd name="connsiteY0" fmla="*/ 0 h 536832"/>
              <a:gd name="connsiteX1" fmla="*/ 577217 w 577217"/>
              <a:gd name="connsiteY1" fmla="*/ 536832 h 536832"/>
              <a:gd name="connsiteX2" fmla="*/ 0 w 577217"/>
              <a:gd name="connsiteY2" fmla="*/ 536832 h 536832"/>
              <a:gd name="connsiteX3" fmla="*/ 0 w 577217"/>
              <a:gd name="connsiteY3" fmla="*/ 184 h 536832"/>
            </a:gdLst>
            <a:ahLst/>
            <a:cxnLst>
              <a:cxn ang="0">
                <a:pos x="connsiteX0" y="connsiteY0"/>
              </a:cxn>
              <a:cxn ang="0">
                <a:pos x="connsiteX1" y="connsiteY1"/>
              </a:cxn>
              <a:cxn ang="0">
                <a:pos x="connsiteX2" y="connsiteY2"/>
              </a:cxn>
              <a:cxn ang="0">
                <a:pos x="connsiteX3" y="connsiteY3"/>
              </a:cxn>
            </a:cxnLst>
            <a:rect l="l" t="t" r="r" b="b"/>
            <a:pathLst>
              <a:path w="577217" h="536832">
                <a:moveTo>
                  <a:pt x="284734" y="0"/>
                </a:moveTo>
                <a:lnTo>
                  <a:pt x="577217" y="536832"/>
                </a:lnTo>
                <a:lnTo>
                  <a:pt x="0" y="536832"/>
                </a:lnTo>
                <a:lnTo>
                  <a:pt x="0" y="184"/>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35" tIns="45718" rIns="91435" bIns="45718" numCol="1" spcCol="0" rtlCol="0" fromWordArt="0" anchor="ctr" anchorCtr="0" forceAA="0" compatLnSpc="1">
            <a:prstTxWarp prst="textNoShape">
              <a:avLst/>
            </a:prstTxWarp>
            <a:noAutofit/>
          </a:bodyPr>
          <a:lstStyle/>
          <a:p>
            <a:pPr algn="ctr"/>
            <a:endParaRPr lang="zh-CN" altLang="en-US" sz="1898" dirty="0">
              <a:solidFill>
                <a:srgbClr val="7EC234"/>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Content Placeholder 2"/>
          <p:cNvSpPr txBox="1">
            <a:spLocks/>
          </p:cNvSpPr>
          <p:nvPr/>
        </p:nvSpPr>
        <p:spPr>
          <a:xfrm>
            <a:off x="1447798" y="303763"/>
            <a:ext cx="4089402" cy="369332"/>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r>
              <a:rPr lang="en-US" altLang="zh-CN" sz="2400" dirty="0" smtClean="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MOEA</a:t>
            </a:r>
            <a:r>
              <a:rPr lang="en-US" altLang="zh-CN" sz="2400" dirty="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-RC </a:t>
            </a:r>
            <a:r>
              <a:rPr lang="en-US" altLang="zh-CN" sz="2400" dirty="0" smtClean="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 </a:t>
            </a:r>
            <a:r>
              <a:rPr lang="zh-CN" altLang="en-US" sz="2400" dirty="0" smtClean="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实验结果</a:t>
            </a:r>
            <a:r>
              <a:rPr lang="en-US" altLang="zh-CN" sz="2400" dirty="0" smtClean="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3</a:t>
            </a:r>
            <a:endParaRPr lang="en-US" sz="2400" dirty="0">
              <a:solidFill>
                <a:srgbClr val="003366"/>
              </a:solidFill>
              <a:latin typeface="Arial" panose="020B0604020202020204" pitchFamily="34" charset="0"/>
              <a:ea typeface="微软雅黑" panose="020B0503020204020204" pitchFamily="34" charset="-122"/>
              <a:cs typeface="+mn-ea"/>
              <a:sym typeface="Arial" panose="020B0604020202020204" pitchFamily="34" charset="0"/>
            </a:endParaRPr>
          </a:p>
        </p:txBody>
      </p:sp>
      <p:pic>
        <p:nvPicPr>
          <p:cNvPr id="13" name="图片 12"/>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1290083" y="66387"/>
            <a:ext cx="759112" cy="75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6" name="表格 5"/>
          <p:cNvGraphicFramePr>
            <a:graphicFrameLocks noGrp="1"/>
          </p:cNvGraphicFramePr>
          <p:nvPr>
            <p:extLst>
              <p:ext uri="{D42A27DB-BD31-4B8C-83A1-F6EECF244321}">
                <p14:modId xmlns:p14="http://schemas.microsoft.com/office/powerpoint/2010/main" val="908331739"/>
              </p:ext>
            </p:extLst>
          </p:nvPr>
        </p:nvGraphicFramePr>
        <p:xfrm>
          <a:off x="1666009" y="1156442"/>
          <a:ext cx="9223665" cy="5417577"/>
        </p:xfrm>
        <a:graphic>
          <a:graphicData uri="http://schemas.openxmlformats.org/drawingml/2006/table">
            <a:tbl>
              <a:tblPr firstRow="1" firstCol="1" bandRow="1"/>
              <a:tblGrid>
                <a:gridCol w="1844733"/>
                <a:gridCol w="1844733"/>
                <a:gridCol w="1844733"/>
                <a:gridCol w="1844733"/>
                <a:gridCol w="1844733"/>
              </a:tblGrid>
              <a:tr h="318681">
                <a:tc rowSpan="2">
                  <a:txBody>
                    <a:bodyPr/>
                    <a:lstStyle/>
                    <a:p>
                      <a:pPr algn="ctr">
                        <a:lnSpc>
                          <a:spcPts val="1700"/>
                        </a:lnSpc>
                        <a:spcAft>
                          <a:spcPts val="0"/>
                        </a:spcAft>
                      </a:pPr>
                      <a:r>
                        <a:rPr lang="zh-CN" sz="1200" b="1" dirty="0">
                          <a:solidFill>
                            <a:srgbClr val="000000"/>
                          </a:solidFill>
                          <a:effectLst/>
                          <a:latin typeface="Palatino Linotype" panose="02040502050505030304" pitchFamily="18" charset="0"/>
                          <a:ea typeface="宋体" panose="02010600030101010101" pitchFamily="2" charset="-122"/>
                          <a:cs typeface="Times New Roman" panose="02020603050405020304" pitchFamily="18" charset="0"/>
                        </a:rPr>
                        <a:t>算法</a:t>
                      </a:r>
                      <a:endParaRPr lang="zh-CN" sz="1200" dirty="0">
                        <a:solidFill>
                          <a:srgbClr val="000000"/>
                        </a:solidFill>
                        <a:effectLst/>
                        <a:latin typeface="Palatino Linotype" panose="02040502050505030304" pitchFamily="18" charset="0"/>
                        <a:ea typeface="Times New Roman" panose="02020603050405020304" pitchFamily="18" charset="0"/>
                        <a:cs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lnSpc>
                          <a:spcPts val="1700"/>
                        </a:lnSpc>
                        <a:spcAft>
                          <a:spcPts val="0"/>
                        </a:spcAft>
                      </a:pPr>
                      <a:r>
                        <a:rPr lang="zh-CN" sz="1200" b="1">
                          <a:solidFill>
                            <a:srgbClr val="000000"/>
                          </a:solidFill>
                          <a:effectLst/>
                          <a:latin typeface="Palatino Linotype" panose="02040502050505030304" pitchFamily="18" charset="0"/>
                          <a:ea typeface="宋体" panose="02010600030101010101" pitchFamily="2" charset="-122"/>
                          <a:cs typeface="Times New Roman" panose="02020603050405020304" pitchFamily="18" charset="0"/>
                        </a:rPr>
                        <a:t>指标</a:t>
                      </a:r>
                      <a:endParaRPr lang="zh-CN" sz="1200">
                        <a:solidFill>
                          <a:srgbClr val="000000"/>
                        </a:solidFill>
                        <a:effectLst/>
                        <a:latin typeface="Palatino Linotype" panose="02040502050505030304" pitchFamily="18" charset="0"/>
                        <a:ea typeface="Times New Roman" panose="02020603050405020304" pitchFamily="18" charset="0"/>
                        <a:cs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algn="ctr">
                        <a:lnSpc>
                          <a:spcPts val="1700"/>
                        </a:lnSpc>
                        <a:spcAft>
                          <a:spcPts val="0"/>
                        </a:spcAft>
                      </a:pPr>
                      <a:r>
                        <a:rPr lang="zh-CN" sz="1200" b="1">
                          <a:solidFill>
                            <a:srgbClr val="000000"/>
                          </a:solidFill>
                          <a:effectLst/>
                          <a:latin typeface="Palatino Linotype" panose="02040502050505030304" pitchFamily="18" charset="0"/>
                          <a:ea typeface="宋体" panose="02010600030101010101" pitchFamily="2" charset="-122"/>
                          <a:cs typeface="Times New Roman" panose="02020603050405020304" pitchFamily="18" charset="0"/>
                        </a:rPr>
                        <a:t>数据</a:t>
                      </a:r>
                      <a:r>
                        <a:rPr lang="en-US" sz="1200" b="1">
                          <a:solidFill>
                            <a:srgbClr val="000000"/>
                          </a:solidFill>
                          <a:effectLst/>
                          <a:latin typeface="Palatino Linotype" panose="02040502050505030304" pitchFamily="18" charset="0"/>
                          <a:ea typeface="Times New Roman" panose="02020603050405020304" pitchFamily="18" charset="0"/>
                          <a:cs typeface="Times New Roman" panose="02020603050405020304" pitchFamily="18" charset="0"/>
                        </a:rPr>
                        <a:t>集</a:t>
                      </a:r>
                      <a:endParaRPr lang="zh-CN" sz="1200">
                        <a:solidFill>
                          <a:srgbClr val="000000"/>
                        </a:solidFill>
                        <a:effectLst/>
                        <a:latin typeface="Palatino Linotype" panose="02040502050505030304" pitchFamily="18" charset="0"/>
                        <a:ea typeface="Times New Roman" panose="02020603050405020304" pitchFamily="18" charset="0"/>
                        <a:cs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ltLang="en-US"/>
                    </a:p>
                  </a:txBody>
                  <a:tcPr/>
                </a:tc>
              </a:tr>
              <a:tr h="318681">
                <a:tc vMerge="1">
                  <a:txBody>
                    <a:bodyPr/>
                    <a:lstStyle/>
                    <a:p>
                      <a:endParaRPr lang="zh-CN" altLang="en-US"/>
                    </a:p>
                  </a:txBody>
                  <a:tcPr/>
                </a:tc>
                <a:tc vMerge="1">
                  <a:txBody>
                    <a:bodyPr/>
                    <a:lstStyle/>
                    <a:p>
                      <a:endParaRPr lang="zh-CN" altLang="en-US"/>
                    </a:p>
                  </a:txBody>
                  <a:tcPr/>
                </a:tc>
                <a:tc>
                  <a:txBody>
                    <a:bodyPr/>
                    <a:lstStyle/>
                    <a:p>
                      <a:pPr algn="ctr">
                        <a:lnSpc>
                          <a:spcPts val="1700"/>
                        </a:lnSpc>
                        <a:spcAft>
                          <a:spcPts val="0"/>
                        </a:spcAft>
                      </a:pPr>
                      <a:r>
                        <a:rPr lang="en-US" sz="1200" b="1" kern="0">
                          <a:solidFill>
                            <a:srgbClr val="000000"/>
                          </a:solidFill>
                          <a:effectLst/>
                          <a:latin typeface="Palatino Linotype" panose="02040502050505030304" pitchFamily="18" charset="0"/>
                          <a:ea typeface="宋体" panose="02010600030101010101" pitchFamily="2" charset="-122"/>
                          <a:cs typeface="Times New Roman" panose="02020603050405020304" pitchFamily="18" charset="0"/>
                        </a:rPr>
                        <a:t>rbcl_55</a:t>
                      </a:r>
                      <a:endParaRPr lang="zh-CN" sz="1050" kern="100">
                        <a:solidFill>
                          <a:srgbClr val="000000"/>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700"/>
                        </a:lnSpc>
                        <a:spcAft>
                          <a:spcPts val="0"/>
                        </a:spcAft>
                      </a:pPr>
                      <a:r>
                        <a:rPr lang="en-US" sz="1200" b="1" kern="0">
                          <a:solidFill>
                            <a:srgbClr val="000000"/>
                          </a:solidFill>
                          <a:effectLst/>
                          <a:latin typeface="Palatino Linotype" panose="02040502050505030304" pitchFamily="18" charset="0"/>
                          <a:ea typeface="宋体" panose="02010600030101010101" pitchFamily="2" charset="-122"/>
                          <a:cs typeface="Times New Roman" panose="02020603050405020304" pitchFamily="18" charset="0"/>
                        </a:rPr>
                        <a:t>mtDNA_186</a:t>
                      </a:r>
                      <a:endParaRPr lang="zh-CN" sz="1050" kern="100">
                        <a:solidFill>
                          <a:srgbClr val="000000"/>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700"/>
                        </a:lnSpc>
                        <a:spcAft>
                          <a:spcPts val="0"/>
                        </a:spcAft>
                      </a:pPr>
                      <a:r>
                        <a:rPr lang="en-US" sz="1200" b="1" i="1" kern="0">
                          <a:solidFill>
                            <a:srgbClr val="000000"/>
                          </a:solidFill>
                          <a:effectLst/>
                          <a:latin typeface="Palatino Linotype" panose="02040502050505030304" pitchFamily="18" charset="0"/>
                          <a:ea typeface="宋体" panose="02010600030101010101" pitchFamily="2" charset="-122"/>
                          <a:cs typeface="Times New Roman" panose="02020603050405020304" pitchFamily="18" charset="0"/>
                        </a:rPr>
                        <a:t>ZILLA</a:t>
                      </a:r>
                      <a:r>
                        <a:rPr lang="en-US" sz="1200" b="1" kern="0">
                          <a:solidFill>
                            <a:srgbClr val="000000"/>
                          </a:solidFill>
                          <a:effectLst/>
                          <a:latin typeface="Palatino Linotype" panose="02040502050505030304" pitchFamily="18" charset="0"/>
                          <a:ea typeface="宋体" panose="02010600030101010101" pitchFamily="2" charset="-122"/>
                          <a:cs typeface="Times New Roman" panose="02020603050405020304" pitchFamily="18" charset="0"/>
                        </a:rPr>
                        <a:t>_500</a:t>
                      </a:r>
                      <a:endParaRPr lang="zh-CN" sz="1050" kern="100">
                        <a:solidFill>
                          <a:srgbClr val="000000"/>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18681">
                <a:tc rowSpan="3">
                  <a:txBody>
                    <a:bodyPr/>
                    <a:lstStyle/>
                    <a:p>
                      <a:pPr algn="ctr">
                        <a:lnSpc>
                          <a:spcPts val="1700"/>
                        </a:lnSpc>
                        <a:spcAft>
                          <a:spcPts val="0"/>
                        </a:spcAft>
                      </a:pPr>
                      <a:r>
                        <a:rPr lang="en-US" sz="1200" kern="0" dirty="0">
                          <a:solidFill>
                            <a:srgbClr val="000000"/>
                          </a:solidFill>
                          <a:effectLst/>
                          <a:latin typeface="Palatino Linotype" panose="02040502050505030304" pitchFamily="18" charset="0"/>
                          <a:ea typeface="宋体" panose="02010600030101010101" pitchFamily="2" charset="-122"/>
                          <a:cs typeface="Times New Roman" panose="02020603050405020304" pitchFamily="18" charset="0"/>
                        </a:rPr>
                        <a:t>MOEA-RC</a:t>
                      </a:r>
                      <a:endParaRPr lang="zh-CN" sz="1050" kern="100" dirty="0">
                        <a:solidFill>
                          <a:srgbClr val="000000"/>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700"/>
                        </a:lnSpc>
                        <a:spcAft>
                          <a:spcPts val="0"/>
                        </a:spcAft>
                      </a:pPr>
                      <a:r>
                        <a:rPr lang="en-US" sz="1200" kern="0">
                          <a:solidFill>
                            <a:srgbClr val="000000"/>
                          </a:solidFill>
                          <a:effectLst/>
                          <a:latin typeface="Palatino Linotype" panose="02040502050505030304" pitchFamily="18" charset="0"/>
                          <a:ea typeface="宋体" panose="02010600030101010101" pitchFamily="2" charset="-122"/>
                          <a:cs typeface="Times New Roman" panose="02020603050405020304" pitchFamily="18" charset="0"/>
                        </a:rPr>
                        <a:t>ML</a:t>
                      </a:r>
                      <a:endParaRPr lang="zh-CN" sz="1050" kern="100">
                        <a:solidFill>
                          <a:srgbClr val="000000"/>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a:noFill/>
                    </a:lnB>
                  </a:tcPr>
                </a:tc>
                <a:tc>
                  <a:txBody>
                    <a:bodyPr/>
                    <a:lstStyle/>
                    <a:p>
                      <a:pPr algn="ctr">
                        <a:lnSpc>
                          <a:spcPts val="1700"/>
                        </a:lnSpc>
                        <a:spcAft>
                          <a:spcPts val="0"/>
                        </a:spcAft>
                      </a:pPr>
                      <a:r>
                        <a:rPr lang="en-US" sz="1200" kern="0">
                          <a:solidFill>
                            <a:srgbClr val="000000"/>
                          </a:solidFill>
                          <a:effectLst/>
                          <a:latin typeface="Palatino Linotype" panose="02040502050505030304" pitchFamily="18" charset="0"/>
                          <a:ea typeface="宋体" panose="02010600030101010101" pitchFamily="2" charset="-122"/>
                          <a:cs typeface="Times New Roman" panose="02020603050405020304" pitchFamily="18" charset="0"/>
                        </a:rPr>
                        <a:t>−22,156.4 (+)</a:t>
                      </a:r>
                      <a:endParaRPr lang="zh-CN" sz="1050" kern="100">
                        <a:solidFill>
                          <a:srgbClr val="000000"/>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a:noFill/>
                    </a:lnB>
                  </a:tcPr>
                </a:tc>
                <a:tc>
                  <a:txBody>
                    <a:bodyPr/>
                    <a:lstStyle/>
                    <a:p>
                      <a:pPr algn="ctr">
                        <a:lnSpc>
                          <a:spcPts val="1700"/>
                        </a:lnSpc>
                        <a:spcAft>
                          <a:spcPts val="0"/>
                        </a:spcAft>
                      </a:pPr>
                      <a:r>
                        <a:rPr lang="en-US" sz="1200" kern="0">
                          <a:solidFill>
                            <a:srgbClr val="000000"/>
                          </a:solidFill>
                          <a:effectLst/>
                          <a:latin typeface="Palatino Linotype" panose="02040502050505030304" pitchFamily="18" charset="0"/>
                          <a:ea typeface="宋体" panose="02010600030101010101" pitchFamily="2" charset="-122"/>
                          <a:cs typeface="Times New Roman" panose="02020603050405020304" pitchFamily="18" charset="0"/>
                        </a:rPr>
                        <a:t>−39,927.6 (+)</a:t>
                      </a:r>
                      <a:endParaRPr lang="zh-CN" sz="1050" kern="100">
                        <a:solidFill>
                          <a:srgbClr val="000000"/>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a:noFill/>
                    </a:lnB>
                  </a:tcPr>
                </a:tc>
                <a:tc>
                  <a:txBody>
                    <a:bodyPr/>
                    <a:lstStyle/>
                    <a:p>
                      <a:pPr algn="ctr">
                        <a:lnSpc>
                          <a:spcPts val="1700"/>
                        </a:lnSpc>
                        <a:spcAft>
                          <a:spcPts val="0"/>
                        </a:spcAft>
                      </a:pPr>
                      <a:r>
                        <a:rPr lang="en-US" sz="1200" kern="0">
                          <a:solidFill>
                            <a:srgbClr val="000000"/>
                          </a:solidFill>
                          <a:effectLst/>
                          <a:latin typeface="Palatino Linotype" panose="02040502050505030304" pitchFamily="18" charset="0"/>
                          <a:ea typeface="宋体" panose="02010600030101010101" pitchFamily="2" charset="-122"/>
                          <a:cs typeface="Times New Roman" panose="02020603050405020304" pitchFamily="18" charset="0"/>
                        </a:rPr>
                        <a:t>−84,633.1 (+)</a:t>
                      </a:r>
                      <a:endParaRPr lang="zh-CN" sz="1050" kern="100">
                        <a:solidFill>
                          <a:srgbClr val="000000"/>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a:noFill/>
                    </a:lnB>
                  </a:tcPr>
                </a:tc>
              </a:tr>
              <a:tr h="318681">
                <a:tc vMerge="1">
                  <a:txBody>
                    <a:bodyPr/>
                    <a:lstStyle/>
                    <a:p>
                      <a:endParaRPr lang="zh-CN" altLang="en-US"/>
                    </a:p>
                  </a:txBody>
                  <a:tcPr/>
                </a:tc>
                <a:tc>
                  <a:txBody>
                    <a:bodyPr/>
                    <a:lstStyle/>
                    <a:p>
                      <a:pPr algn="ctr">
                        <a:lnSpc>
                          <a:spcPts val="1700"/>
                        </a:lnSpc>
                        <a:spcAft>
                          <a:spcPts val="0"/>
                        </a:spcAft>
                      </a:pPr>
                      <a:r>
                        <a:rPr lang="en-US" sz="1200" kern="0">
                          <a:solidFill>
                            <a:srgbClr val="000000"/>
                          </a:solidFill>
                          <a:effectLst/>
                          <a:latin typeface="Palatino Linotype" panose="02040502050505030304" pitchFamily="18" charset="0"/>
                          <a:ea typeface="宋体" panose="02010600030101010101" pitchFamily="2" charset="-122"/>
                          <a:cs typeface="Times New Roman" panose="02020603050405020304" pitchFamily="18" charset="0"/>
                        </a:rPr>
                        <a:t>MP</a:t>
                      </a:r>
                      <a:endParaRPr lang="zh-CN" sz="1050" kern="100">
                        <a:solidFill>
                          <a:srgbClr val="000000"/>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lnL>
                      <a:noFill/>
                    </a:lnL>
                    <a:lnR>
                      <a:noFill/>
                    </a:lnR>
                    <a:lnT>
                      <a:noFill/>
                    </a:lnT>
                    <a:lnB>
                      <a:noFill/>
                    </a:lnB>
                  </a:tcPr>
                </a:tc>
                <a:tc>
                  <a:txBody>
                    <a:bodyPr/>
                    <a:lstStyle/>
                    <a:p>
                      <a:pPr algn="ctr">
                        <a:lnSpc>
                          <a:spcPts val="1700"/>
                        </a:lnSpc>
                        <a:spcAft>
                          <a:spcPts val="0"/>
                        </a:spcAft>
                      </a:pPr>
                      <a:r>
                        <a:rPr lang="en-US" sz="1200" kern="0">
                          <a:solidFill>
                            <a:srgbClr val="000000"/>
                          </a:solidFill>
                          <a:effectLst/>
                          <a:latin typeface="Palatino Linotype" panose="02040502050505030304" pitchFamily="18" charset="0"/>
                          <a:ea typeface="宋体" panose="02010600030101010101" pitchFamily="2" charset="-122"/>
                          <a:cs typeface="Times New Roman" panose="02020603050405020304" pitchFamily="18" charset="0"/>
                        </a:rPr>
                        <a:t>4977 (+)</a:t>
                      </a:r>
                      <a:endParaRPr lang="zh-CN" sz="1050" kern="100">
                        <a:solidFill>
                          <a:srgbClr val="000000"/>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lnL>
                      <a:noFill/>
                    </a:lnL>
                    <a:lnR>
                      <a:noFill/>
                    </a:lnR>
                    <a:lnT>
                      <a:noFill/>
                    </a:lnT>
                    <a:lnB>
                      <a:noFill/>
                    </a:lnB>
                  </a:tcPr>
                </a:tc>
                <a:tc>
                  <a:txBody>
                    <a:bodyPr/>
                    <a:lstStyle/>
                    <a:p>
                      <a:pPr algn="ctr">
                        <a:lnSpc>
                          <a:spcPts val="1700"/>
                        </a:lnSpc>
                        <a:spcAft>
                          <a:spcPts val="0"/>
                        </a:spcAft>
                      </a:pPr>
                      <a:r>
                        <a:rPr lang="en-US" sz="1200" kern="0" dirty="0">
                          <a:solidFill>
                            <a:srgbClr val="000000"/>
                          </a:solidFill>
                          <a:effectLst/>
                          <a:latin typeface="Palatino Linotype" panose="02040502050505030304" pitchFamily="18" charset="0"/>
                          <a:ea typeface="宋体" panose="02010600030101010101" pitchFamily="2" charset="-122"/>
                          <a:cs typeface="Times New Roman" panose="02020603050405020304" pitchFamily="18" charset="0"/>
                        </a:rPr>
                        <a:t>2460 (+)</a:t>
                      </a:r>
                      <a:endParaRPr lang="zh-CN" sz="1050" kern="100" dirty="0">
                        <a:solidFill>
                          <a:srgbClr val="000000"/>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lnL>
                      <a:noFill/>
                    </a:lnL>
                    <a:lnR>
                      <a:noFill/>
                    </a:lnR>
                    <a:lnT>
                      <a:noFill/>
                    </a:lnT>
                    <a:lnB>
                      <a:noFill/>
                    </a:lnB>
                  </a:tcPr>
                </a:tc>
                <a:tc>
                  <a:txBody>
                    <a:bodyPr/>
                    <a:lstStyle/>
                    <a:p>
                      <a:pPr algn="ctr">
                        <a:lnSpc>
                          <a:spcPts val="1700"/>
                        </a:lnSpc>
                        <a:spcAft>
                          <a:spcPts val="0"/>
                        </a:spcAft>
                      </a:pPr>
                      <a:r>
                        <a:rPr lang="en-US" sz="1200" kern="0">
                          <a:solidFill>
                            <a:srgbClr val="000000"/>
                          </a:solidFill>
                          <a:effectLst/>
                          <a:latin typeface="Palatino Linotype" panose="02040502050505030304" pitchFamily="18" charset="0"/>
                          <a:ea typeface="宋体" panose="02010600030101010101" pitchFamily="2" charset="-122"/>
                          <a:cs typeface="Times New Roman" panose="02020603050405020304" pitchFamily="18" charset="0"/>
                        </a:rPr>
                        <a:t>17,186 (+)</a:t>
                      </a:r>
                      <a:endParaRPr lang="zh-CN" sz="1050" kern="100">
                        <a:solidFill>
                          <a:srgbClr val="000000"/>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lnL>
                      <a:noFill/>
                    </a:lnL>
                    <a:lnR>
                      <a:noFill/>
                    </a:lnR>
                    <a:lnT>
                      <a:noFill/>
                    </a:lnT>
                    <a:lnB>
                      <a:noFill/>
                    </a:lnB>
                  </a:tcPr>
                </a:tc>
              </a:tr>
              <a:tr h="318681">
                <a:tc vMerge="1">
                  <a:txBody>
                    <a:bodyPr/>
                    <a:lstStyle/>
                    <a:p>
                      <a:endParaRPr lang="zh-CN" altLang="en-US"/>
                    </a:p>
                  </a:txBody>
                  <a:tcPr/>
                </a:tc>
                <a:tc>
                  <a:txBody>
                    <a:bodyPr/>
                    <a:lstStyle/>
                    <a:p>
                      <a:pPr algn="ctr">
                        <a:lnSpc>
                          <a:spcPts val="1700"/>
                        </a:lnSpc>
                        <a:spcAft>
                          <a:spcPts val="0"/>
                        </a:spcAft>
                      </a:pPr>
                      <a:r>
                        <a:rPr lang="en-US" sz="1200" kern="0">
                          <a:solidFill>
                            <a:srgbClr val="000000"/>
                          </a:solidFill>
                          <a:effectLst/>
                          <a:latin typeface="Palatino Linotype" panose="02040502050505030304" pitchFamily="18" charset="0"/>
                          <a:ea typeface="宋体" panose="02010600030101010101" pitchFamily="2" charset="-122"/>
                          <a:cs typeface="Times New Roman" panose="02020603050405020304" pitchFamily="18" charset="0"/>
                        </a:rPr>
                        <a:t>Run time</a:t>
                      </a:r>
                      <a:endParaRPr lang="zh-CN" sz="1050" kern="100">
                        <a:solidFill>
                          <a:srgbClr val="000000"/>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ctr">
                        <a:lnSpc>
                          <a:spcPts val="1700"/>
                        </a:lnSpc>
                        <a:spcAft>
                          <a:spcPts val="0"/>
                        </a:spcAft>
                      </a:pPr>
                      <a:r>
                        <a:rPr lang="en-US" sz="1200" kern="0">
                          <a:solidFill>
                            <a:srgbClr val="000000"/>
                          </a:solidFill>
                          <a:effectLst/>
                          <a:latin typeface="Palatino Linotype" panose="02040502050505030304" pitchFamily="18" charset="0"/>
                          <a:ea typeface="宋体" panose="02010600030101010101" pitchFamily="2" charset="-122"/>
                          <a:cs typeface="Times New Roman" panose="02020603050405020304" pitchFamily="18" charset="0"/>
                        </a:rPr>
                        <a:t>1059.80</a:t>
                      </a:r>
                      <a:endParaRPr lang="zh-CN" sz="1050" kern="100">
                        <a:solidFill>
                          <a:srgbClr val="000000"/>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ctr">
                        <a:lnSpc>
                          <a:spcPts val="1700"/>
                        </a:lnSpc>
                        <a:spcAft>
                          <a:spcPts val="0"/>
                        </a:spcAft>
                      </a:pPr>
                      <a:r>
                        <a:rPr lang="en-US" sz="1200" kern="0" dirty="0">
                          <a:solidFill>
                            <a:srgbClr val="000000"/>
                          </a:solidFill>
                          <a:effectLst/>
                          <a:latin typeface="Palatino Linotype" panose="02040502050505030304" pitchFamily="18" charset="0"/>
                          <a:ea typeface="宋体" panose="02010600030101010101" pitchFamily="2" charset="-122"/>
                          <a:cs typeface="Times New Roman" panose="02020603050405020304" pitchFamily="18" charset="0"/>
                        </a:rPr>
                        <a:t>66,215.13</a:t>
                      </a:r>
                      <a:endParaRPr lang="zh-CN" sz="1050" kern="100" dirty="0">
                        <a:solidFill>
                          <a:srgbClr val="000000"/>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ctr">
                        <a:lnSpc>
                          <a:spcPts val="1700"/>
                        </a:lnSpc>
                        <a:spcAft>
                          <a:spcPts val="0"/>
                        </a:spcAft>
                      </a:pPr>
                      <a:r>
                        <a:rPr lang="en-US" sz="1200" kern="0">
                          <a:solidFill>
                            <a:srgbClr val="000000"/>
                          </a:solidFill>
                          <a:effectLst/>
                          <a:latin typeface="Palatino Linotype" panose="02040502050505030304" pitchFamily="18" charset="0"/>
                          <a:ea typeface="宋体" panose="02010600030101010101" pitchFamily="2" charset="-122"/>
                          <a:cs typeface="Times New Roman" panose="02020603050405020304" pitchFamily="18" charset="0"/>
                        </a:rPr>
                        <a:t>13,016.22</a:t>
                      </a:r>
                      <a:endParaRPr lang="zh-CN" sz="1050" kern="100">
                        <a:solidFill>
                          <a:srgbClr val="000000"/>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lnL>
                      <a:noFill/>
                    </a:lnL>
                    <a:lnR>
                      <a:noFill/>
                    </a:lnR>
                    <a:lnT>
                      <a:noFill/>
                    </a:lnT>
                    <a:lnB w="12700" cap="flat" cmpd="sng" algn="ctr">
                      <a:solidFill>
                        <a:srgbClr val="000000"/>
                      </a:solidFill>
                      <a:prstDash val="solid"/>
                      <a:round/>
                      <a:headEnd type="none" w="med" len="med"/>
                      <a:tailEnd type="none" w="med" len="med"/>
                    </a:lnB>
                  </a:tcPr>
                </a:tc>
              </a:tr>
              <a:tr h="318681">
                <a:tc rowSpan="3">
                  <a:txBody>
                    <a:bodyPr/>
                    <a:lstStyle/>
                    <a:p>
                      <a:pPr algn="ctr">
                        <a:lnSpc>
                          <a:spcPts val="1700"/>
                        </a:lnSpc>
                        <a:spcAft>
                          <a:spcPts val="0"/>
                        </a:spcAft>
                      </a:pPr>
                      <a:r>
                        <a:rPr lang="en-US" sz="1200" kern="0" dirty="0">
                          <a:solidFill>
                            <a:srgbClr val="000000"/>
                          </a:solidFill>
                          <a:effectLst/>
                          <a:latin typeface="Palatino Linotype" panose="02040502050505030304" pitchFamily="18" charset="0"/>
                          <a:ea typeface="宋体" panose="02010600030101010101" pitchFamily="2" charset="-122"/>
                          <a:cs typeface="Times New Roman" panose="02020603050405020304" pitchFamily="18" charset="0"/>
                        </a:rPr>
                        <a:t>MOEA/D</a:t>
                      </a:r>
                      <a:endParaRPr lang="zh-CN" sz="1050" kern="100" dirty="0">
                        <a:solidFill>
                          <a:srgbClr val="000000"/>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700"/>
                        </a:lnSpc>
                        <a:spcAft>
                          <a:spcPts val="0"/>
                        </a:spcAft>
                      </a:pPr>
                      <a:r>
                        <a:rPr lang="en-US" sz="1200" kern="0">
                          <a:solidFill>
                            <a:srgbClr val="000000"/>
                          </a:solidFill>
                          <a:effectLst/>
                          <a:latin typeface="Palatino Linotype" panose="02040502050505030304" pitchFamily="18" charset="0"/>
                          <a:ea typeface="宋体" panose="02010600030101010101" pitchFamily="2" charset="-122"/>
                          <a:cs typeface="Times New Roman" panose="02020603050405020304" pitchFamily="18" charset="0"/>
                        </a:rPr>
                        <a:t>ML</a:t>
                      </a:r>
                      <a:endParaRPr lang="zh-CN" sz="1050" kern="100">
                        <a:solidFill>
                          <a:srgbClr val="000000"/>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a:noFill/>
                    </a:lnB>
                  </a:tcPr>
                </a:tc>
                <a:tc>
                  <a:txBody>
                    <a:bodyPr/>
                    <a:lstStyle/>
                    <a:p>
                      <a:pPr algn="ctr">
                        <a:lnSpc>
                          <a:spcPts val="1700"/>
                        </a:lnSpc>
                        <a:spcAft>
                          <a:spcPts val="0"/>
                        </a:spcAft>
                      </a:pPr>
                      <a:r>
                        <a:rPr lang="en-US" sz="1200" kern="0">
                          <a:solidFill>
                            <a:srgbClr val="000000"/>
                          </a:solidFill>
                          <a:effectLst/>
                          <a:latin typeface="Palatino Linotype" panose="02040502050505030304" pitchFamily="18" charset="0"/>
                          <a:ea typeface="宋体" panose="02010600030101010101" pitchFamily="2" charset="-122"/>
                          <a:cs typeface="Times New Roman" panose="02020603050405020304" pitchFamily="18" charset="0"/>
                        </a:rPr>
                        <a:t>−22,169.6</a:t>
                      </a:r>
                      <a:endParaRPr lang="zh-CN" sz="1050" kern="100">
                        <a:solidFill>
                          <a:srgbClr val="000000"/>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a:noFill/>
                    </a:lnB>
                  </a:tcPr>
                </a:tc>
                <a:tc>
                  <a:txBody>
                    <a:bodyPr/>
                    <a:lstStyle/>
                    <a:p>
                      <a:pPr algn="ctr">
                        <a:lnSpc>
                          <a:spcPts val="1700"/>
                        </a:lnSpc>
                        <a:spcAft>
                          <a:spcPts val="0"/>
                        </a:spcAft>
                      </a:pPr>
                      <a:r>
                        <a:rPr lang="en-US" sz="1200" kern="0">
                          <a:solidFill>
                            <a:srgbClr val="000000"/>
                          </a:solidFill>
                          <a:effectLst/>
                          <a:latin typeface="Palatino Linotype" panose="02040502050505030304" pitchFamily="18" charset="0"/>
                          <a:ea typeface="宋体" panose="02010600030101010101" pitchFamily="2" charset="-122"/>
                          <a:cs typeface="Times New Roman" panose="02020603050405020304" pitchFamily="18" charset="0"/>
                        </a:rPr>
                        <a:t>−39,937.5</a:t>
                      </a:r>
                      <a:endParaRPr lang="zh-CN" sz="1050" kern="100">
                        <a:solidFill>
                          <a:srgbClr val="000000"/>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a:noFill/>
                    </a:lnB>
                  </a:tcPr>
                </a:tc>
                <a:tc>
                  <a:txBody>
                    <a:bodyPr/>
                    <a:lstStyle/>
                    <a:p>
                      <a:pPr algn="ctr">
                        <a:lnSpc>
                          <a:spcPts val="1700"/>
                        </a:lnSpc>
                        <a:spcAft>
                          <a:spcPts val="0"/>
                        </a:spcAft>
                      </a:pPr>
                      <a:r>
                        <a:rPr lang="en-US" sz="1200" kern="0">
                          <a:solidFill>
                            <a:srgbClr val="000000"/>
                          </a:solidFill>
                          <a:effectLst/>
                          <a:latin typeface="Palatino Linotype" panose="02040502050505030304" pitchFamily="18" charset="0"/>
                          <a:ea typeface="宋体" panose="02010600030101010101" pitchFamily="2" charset="-122"/>
                          <a:cs typeface="Times New Roman" panose="02020603050405020304" pitchFamily="18" charset="0"/>
                        </a:rPr>
                        <a:t>−84,715.9</a:t>
                      </a:r>
                      <a:endParaRPr lang="zh-CN" sz="1050" kern="100">
                        <a:solidFill>
                          <a:srgbClr val="000000"/>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a:noFill/>
                    </a:lnB>
                  </a:tcPr>
                </a:tc>
              </a:tr>
              <a:tr h="318681">
                <a:tc vMerge="1">
                  <a:txBody>
                    <a:bodyPr/>
                    <a:lstStyle/>
                    <a:p>
                      <a:endParaRPr lang="zh-CN" altLang="en-US"/>
                    </a:p>
                  </a:txBody>
                  <a:tcPr/>
                </a:tc>
                <a:tc>
                  <a:txBody>
                    <a:bodyPr/>
                    <a:lstStyle/>
                    <a:p>
                      <a:pPr algn="ctr">
                        <a:lnSpc>
                          <a:spcPts val="1700"/>
                        </a:lnSpc>
                        <a:spcAft>
                          <a:spcPts val="0"/>
                        </a:spcAft>
                      </a:pPr>
                      <a:r>
                        <a:rPr lang="en-US" sz="1200" kern="0">
                          <a:solidFill>
                            <a:srgbClr val="000000"/>
                          </a:solidFill>
                          <a:effectLst/>
                          <a:latin typeface="Palatino Linotype" panose="02040502050505030304" pitchFamily="18" charset="0"/>
                          <a:ea typeface="宋体" panose="02010600030101010101" pitchFamily="2" charset="-122"/>
                          <a:cs typeface="Times New Roman" panose="02020603050405020304" pitchFamily="18" charset="0"/>
                        </a:rPr>
                        <a:t>MP</a:t>
                      </a:r>
                      <a:endParaRPr lang="zh-CN" sz="1050" kern="100">
                        <a:solidFill>
                          <a:srgbClr val="000000"/>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lnL>
                      <a:noFill/>
                    </a:lnL>
                    <a:lnR>
                      <a:noFill/>
                    </a:lnR>
                    <a:lnT>
                      <a:noFill/>
                    </a:lnT>
                    <a:lnB>
                      <a:noFill/>
                    </a:lnB>
                  </a:tcPr>
                </a:tc>
                <a:tc>
                  <a:txBody>
                    <a:bodyPr/>
                    <a:lstStyle/>
                    <a:p>
                      <a:pPr algn="ctr">
                        <a:lnSpc>
                          <a:spcPts val="1700"/>
                        </a:lnSpc>
                        <a:spcAft>
                          <a:spcPts val="0"/>
                        </a:spcAft>
                      </a:pPr>
                      <a:r>
                        <a:rPr lang="en-US" sz="1200" kern="0">
                          <a:solidFill>
                            <a:srgbClr val="000000"/>
                          </a:solidFill>
                          <a:effectLst/>
                          <a:latin typeface="Palatino Linotype" panose="02040502050505030304" pitchFamily="18" charset="0"/>
                          <a:ea typeface="宋体" panose="02010600030101010101" pitchFamily="2" charset="-122"/>
                          <a:cs typeface="Times New Roman" panose="02020603050405020304" pitchFamily="18" charset="0"/>
                        </a:rPr>
                        <a:t>4979</a:t>
                      </a:r>
                      <a:endParaRPr lang="zh-CN" sz="1050" kern="100">
                        <a:solidFill>
                          <a:srgbClr val="000000"/>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lnL>
                      <a:noFill/>
                    </a:lnL>
                    <a:lnR>
                      <a:noFill/>
                    </a:lnR>
                    <a:lnT>
                      <a:noFill/>
                    </a:lnT>
                    <a:lnB>
                      <a:noFill/>
                    </a:lnB>
                  </a:tcPr>
                </a:tc>
                <a:tc>
                  <a:txBody>
                    <a:bodyPr/>
                    <a:lstStyle/>
                    <a:p>
                      <a:pPr algn="ctr">
                        <a:lnSpc>
                          <a:spcPts val="1700"/>
                        </a:lnSpc>
                        <a:spcAft>
                          <a:spcPts val="0"/>
                        </a:spcAft>
                      </a:pPr>
                      <a:r>
                        <a:rPr lang="en-US" sz="1200" kern="0">
                          <a:solidFill>
                            <a:srgbClr val="000000"/>
                          </a:solidFill>
                          <a:effectLst/>
                          <a:latin typeface="Palatino Linotype" panose="02040502050505030304" pitchFamily="18" charset="0"/>
                          <a:ea typeface="宋体" panose="02010600030101010101" pitchFamily="2" charset="-122"/>
                          <a:cs typeface="Times New Roman" panose="02020603050405020304" pitchFamily="18" charset="0"/>
                        </a:rPr>
                        <a:t>2461</a:t>
                      </a:r>
                      <a:endParaRPr lang="zh-CN" sz="1050" kern="100">
                        <a:solidFill>
                          <a:srgbClr val="000000"/>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lnL>
                      <a:noFill/>
                    </a:lnL>
                    <a:lnR>
                      <a:noFill/>
                    </a:lnR>
                    <a:lnT>
                      <a:noFill/>
                    </a:lnT>
                    <a:lnB>
                      <a:noFill/>
                    </a:lnB>
                  </a:tcPr>
                </a:tc>
                <a:tc>
                  <a:txBody>
                    <a:bodyPr/>
                    <a:lstStyle/>
                    <a:p>
                      <a:pPr algn="ctr">
                        <a:lnSpc>
                          <a:spcPts val="1700"/>
                        </a:lnSpc>
                        <a:spcAft>
                          <a:spcPts val="0"/>
                        </a:spcAft>
                      </a:pPr>
                      <a:r>
                        <a:rPr lang="en-US" sz="1200" kern="0">
                          <a:solidFill>
                            <a:srgbClr val="000000"/>
                          </a:solidFill>
                          <a:effectLst/>
                          <a:latin typeface="Palatino Linotype" panose="02040502050505030304" pitchFamily="18" charset="0"/>
                          <a:ea typeface="宋体" panose="02010600030101010101" pitchFamily="2" charset="-122"/>
                          <a:cs typeface="Times New Roman" panose="02020603050405020304" pitchFamily="18" charset="0"/>
                        </a:rPr>
                        <a:t>17,194</a:t>
                      </a:r>
                      <a:endParaRPr lang="zh-CN" sz="1050" kern="100">
                        <a:solidFill>
                          <a:srgbClr val="000000"/>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lnL>
                      <a:noFill/>
                    </a:lnL>
                    <a:lnR>
                      <a:noFill/>
                    </a:lnR>
                    <a:lnT>
                      <a:noFill/>
                    </a:lnT>
                    <a:lnB>
                      <a:noFill/>
                    </a:lnB>
                  </a:tcPr>
                </a:tc>
              </a:tr>
              <a:tr h="318681">
                <a:tc vMerge="1">
                  <a:txBody>
                    <a:bodyPr/>
                    <a:lstStyle/>
                    <a:p>
                      <a:endParaRPr lang="zh-CN" altLang="en-US"/>
                    </a:p>
                  </a:txBody>
                  <a:tcPr/>
                </a:tc>
                <a:tc>
                  <a:txBody>
                    <a:bodyPr/>
                    <a:lstStyle/>
                    <a:p>
                      <a:pPr algn="ctr">
                        <a:lnSpc>
                          <a:spcPts val="1700"/>
                        </a:lnSpc>
                        <a:spcAft>
                          <a:spcPts val="0"/>
                        </a:spcAft>
                      </a:pPr>
                      <a:r>
                        <a:rPr lang="en-US" sz="1200" kern="0">
                          <a:solidFill>
                            <a:srgbClr val="000000"/>
                          </a:solidFill>
                          <a:effectLst/>
                          <a:latin typeface="Palatino Linotype" panose="02040502050505030304" pitchFamily="18" charset="0"/>
                          <a:ea typeface="宋体" panose="02010600030101010101" pitchFamily="2" charset="-122"/>
                          <a:cs typeface="Times New Roman" panose="02020603050405020304" pitchFamily="18" charset="0"/>
                        </a:rPr>
                        <a:t>Run time</a:t>
                      </a:r>
                      <a:endParaRPr lang="zh-CN" sz="1050" kern="100">
                        <a:solidFill>
                          <a:srgbClr val="000000"/>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ctr">
                        <a:lnSpc>
                          <a:spcPts val="1700"/>
                        </a:lnSpc>
                        <a:spcAft>
                          <a:spcPts val="0"/>
                        </a:spcAft>
                      </a:pPr>
                      <a:r>
                        <a:rPr lang="en-US" sz="1000" dirty="0">
                          <a:solidFill>
                            <a:srgbClr val="000000"/>
                          </a:solidFill>
                          <a:effectLst/>
                          <a:latin typeface="Palatino Linotype" panose="02040502050505030304" pitchFamily="18" charset="0"/>
                          <a:ea typeface="宋体" panose="02010600030101010101" pitchFamily="2" charset="-122"/>
                          <a:cs typeface="Times New Roman" panose="02020603050405020304" pitchFamily="18" charset="0"/>
                        </a:rPr>
                        <a:t>1302.64</a:t>
                      </a:r>
                      <a:endParaRPr lang="zh-CN" sz="1000" dirty="0">
                        <a:solidFill>
                          <a:srgbClr val="000000"/>
                        </a:solidFill>
                        <a:effectLst/>
                        <a:latin typeface="Times New Roman" panose="02020603050405020304" pitchFamily="18" charset="0"/>
                        <a:ea typeface="宋体" panose="02010600030101010101" pitchFamily="2" charset="-122"/>
                      </a:endParaRPr>
                    </a:p>
                  </a:txBody>
                  <a:tcPr marL="68580" marR="68580" marT="0"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ctr">
                        <a:lnSpc>
                          <a:spcPts val="1700"/>
                        </a:lnSpc>
                        <a:spcAft>
                          <a:spcPts val="0"/>
                        </a:spcAft>
                      </a:pPr>
                      <a:r>
                        <a:rPr lang="en-US" sz="1200" kern="0" dirty="0">
                          <a:solidFill>
                            <a:srgbClr val="000000"/>
                          </a:solidFill>
                          <a:effectLst/>
                          <a:latin typeface="Palatino Linotype" panose="02040502050505030304" pitchFamily="18" charset="0"/>
                          <a:ea typeface="宋体" panose="02010600030101010101" pitchFamily="2" charset="-122"/>
                          <a:cs typeface="Times New Roman" panose="02020603050405020304" pitchFamily="18" charset="0"/>
                        </a:rPr>
                        <a:t>65,620.20</a:t>
                      </a:r>
                      <a:endParaRPr lang="zh-CN" sz="1050" kern="100" dirty="0">
                        <a:solidFill>
                          <a:srgbClr val="000000"/>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ctr">
                        <a:lnSpc>
                          <a:spcPts val="1700"/>
                        </a:lnSpc>
                        <a:spcAft>
                          <a:spcPts val="0"/>
                        </a:spcAft>
                      </a:pPr>
                      <a:r>
                        <a:rPr lang="en-US" sz="1200" kern="0">
                          <a:solidFill>
                            <a:srgbClr val="000000"/>
                          </a:solidFill>
                          <a:effectLst/>
                          <a:latin typeface="Palatino Linotype" panose="02040502050505030304" pitchFamily="18" charset="0"/>
                          <a:ea typeface="宋体" panose="02010600030101010101" pitchFamily="2" charset="-122"/>
                          <a:cs typeface="Times New Roman" panose="02020603050405020304" pitchFamily="18" charset="0"/>
                        </a:rPr>
                        <a:t>13,082.54</a:t>
                      </a:r>
                      <a:endParaRPr lang="zh-CN" sz="1050" kern="100">
                        <a:solidFill>
                          <a:srgbClr val="000000"/>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lnL>
                      <a:noFill/>
                    </a:lnL>
                    <a:lnR>
                      <a:noFill/>
                    </a:lnR>
                    <a:lnT>
                      <a:noFill/>
                    </a:lnT>
                    <a:lnB w="12700" cap="flat" cmpd="sng" algn="ctr">
                      <a:solidFill>
                        <a:srgbClr val="000000"/>
                      </a:solidFill>
                      <a:prstDash val="solid"/>
                      <a:round/>
                      <a:headEnd type="none" w="med" len="med"/>
                      <a:tailEnd type="none" w="med" len="med"/>
                    </a:lnB>
                  </a:tcPr>
                </a:tc>
              </a:tr>
              <a:tr h="318681">
                <a:tc rowSpan="3">
                  <a:txBody>
                    <a:bodyPr/>
                    <a:lstStyle/>
                    <a:p>
                      <a:pPr algn="ctr">
                        <a:lnSpc>
                          <a:spcPts val="1700"/>
                        </a:lnSpc>
                        <a:spcAft>
                          <a:spcPts val="0"/>
                        </a:spcAft>
                      </a:pPr>
                      <a:r>
                        <a:rPr lang="en-US" sz="1200" kern="0">
                          <a:solidFill>
                            <a:srgbClr val="000000"/>
                          </a:solidFill>
                          <a:effectLst/>
                          <a:latin typeface="Palatino Linotype" panose="02040502050505030304" pitchFamily="18" charset="0"/>
                          <a:ea typeface="宋体" panose="02010600030101010101" pitchFamily="2" charset="-122"/>
                          <a:cs typeface="Times New Roman" panose="02020603050405020304" pitchFamily="18" charset="0"/>
                        </a:rPr>
                        <a:t>NSGA-II</a:t>
                      </a:r>
                      <a:endParaRPr lang="zh-CN" sz="1050" kern="100">
                        <a:solidFill>
                          <a:srgbClr val="000000"/>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700"/>
                        </a:lnSpc>
                        <a:spcAft>
                          <a:spcPts val="0"/>
                        </a:spcAft>
                      </a:pPr>
                      <a:r>
                        <a:rPr lang="en-US" sz="1200" kern="0">
                          <a:solidFill>
                            <a:srgbClr val="000000"/>
                          </a:solidFill>
                          <a:effectLst/>
                          <a:latin typeface="Palatino Linotype" panose="02040502050505030304" pitchFamily="18" charset="0"/>
                          <a:ea typeface="宋体" panose="02010600030101010101" pitchFamily="2" charset="-122"/>
                          <a:cs typeface="Times New Roman" panose="02020603050405020304" pitchFamily="18" charset="0"/>
                        </a:rPr>
                        <a:t>ML</a:t>
                      </a:r>
                      <a:endParaRPr lang="zh-CN" sz="1050" kern="100">
                        <a:solidFill>
                          <a:srgbClr val="000000"/>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a:noFill/>
                    </a:lnB>
                  </a:tcPr>
                </a:tc>
                <a:tc>
                  <a:txBody>
                    <a:bodyPr/>
                    <a:lstStyle/>
                    <a:p>
                      <a:pPr algn="ctr">
                        <a:lnSpc>
                          <a:spcPts val="1700"/>
                        </a:lnSpc>
                        <a:spcAft>
                          <a:spcPts val="0"/>
                        </a:spcAft>
                      </a:pPr>
                      <a:r>
                        <a:rPr lang="en-US" sz="1200" kern="0">
                          <a:solidFill>
                            <a:srgbClr val="000000"/>
                          </a:solidFill>
                          <a:effectLst/>
                          <a:latin typeface="Palatino Linotype" panose="02040502050505030304" pitchFamily="18" charset="0"/>
                          <a:ea typeface="宋体" panose="02010600030101010101" pitchFamily="2" charset="-122"/>
                          <a:cs typeface="Times New Roman" panose="02020603050405020304" pitchFamily="18" charset="0"/>
                        </a:rPr>
                        <a:t>−22,193.3</a:t>
                      </a:r>
                      <a:endParaRPr lang="zh-CN" sz="1050" kern="100">
                        <a:solidFill>
                          <a:srgbClr val="000000"/>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a:noFill/>
                    </a:lnB>
                  </a:tcPr>
                </a:tc>
                <a:tc>
                  <a:txBody>
                    <a:bodyPr/>
                    <a:lstStyle/>
                    <a:p>
                      <a:pPr algn="ctr">
                        <a:lnSpc>
                          <a:spcPts val="1700"/>
                        </a:lnSpc>
                        <a:spcAft>
                          <a:spcPts val="0"/>
                        </a:spcAft>
                      </a:pPr>
                      <a:r>
                        <a:rPr lang="en-US" sz="1200" kern="0">
                          <a:solidFill>
                            <a:srgbClr val="000000"/>
                          </a:solidFill>
                          <a:effectLst/>
                          <a:latin typeface="Palatino Linotype" panose="02040502050505030304" pitchFamily="18" charset="0"/>
                          <a:ea typeface="宋体" panose="02010600030101010101" pitchFamily="2" charset="-122"/>
                          <a:cs typeface="Times New Roman" panose="02020603050405020304" pitchFamily="18" charset="0"/>
                        </a:rPr>
                        <a:t>−39,942.5</a:t>
                      </a:r>
                      <a:endParaRPr lang="zh-CN" sz="1050" kern="100">
                        <a:solidFill>
                          <a:srgbClr val="000000"/>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a:noFill/>
                    </a:lnB>
                  </a:tcPr>
                </a:tc>
                <a:tc>
                  <a:txBody>
                    <a:bodyPr/>
                    <a:lstStyle/>
                    <a:p>
                      <a:pPr algn="ctr">
                        <a:lnSpc>
                          <a:spcPts val="1700"/>
                        </a:lnSpc>
                        <a:spcAft>
                          <a:spcPts val="0"/>
                        </a:spcAft>
                      </a:pPr>
                      <a:r>
                        <a:rPr lang="en-US" sz="1200" kern="0">
                          <a:solidFill>
                            <a:srgbClr val="000000"/>
                          </a:solidFill>
                          <a:effectLst/>
                          <a:latin typeface="Palatino Linotype" panose="02040502050505030304" pitchFamily="18" charset="0"/>
                          <a:ea typeface="宋体" panose="02010600030101010101" pitchFamily="2" charset="-122"/>
                          <a:cs typeface="Times New Roman" panose="02020603050405020304" pitchFamily="18" charset="0"/>
                        </a:rPr>
                        <a:t>−84,719.4</a:t>
                      </a:r>
                      <a:endParaRPr lang="zh-CN" sz="1050" kern="100">
                        <a:solidFill>
                          <a:srgbClr val="000000"/>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a:noFill/>
                    </a:lnB>
                  </a:tcPr>
                </a:tc>
              </a:tr>
              <a:tr h="318681">
                <a:tc vMerge="1">
                  <a:txBody>
                    <a:bodyPr/>
                    <a:lstStyle/>
                    <a:p>
                      <a:endParaRPr lang="zh-CN" altLang="en-US"/>
                    </a:p>
                  </a:txBody>
                  <a:tcPr/>
                </a:tc>
                <a:tc>
                  <a:txBody>
                    <a:bodyPr/>
                    <a:lstStyle/>
                    <a:p>
                      <a:pPr algn="ctr">
                        <a:lnSpc>
                          <a:spcPts val="1700"/>
                        </a:lnSpc>
                        <a:spcAft>
                          <a:spcPts val="0"/>
                        </a:spcAft>
                      </a:pPr>
                      <a:r>
                        <a:rPr lang="en-US" sz="1200" kern="0">
                          <a:solidFill>
                            <a:srgbClr val="000000"/>
                          </a:solidFill>
                          <a:effectLst/>
                          <a:latin typeface="Palatino Linotype" panose="02040502050505030304" pitchFamily="18" charset="0"/>
                          <a:ea typeface="宋体" panose="02010600030101010101" pitchFamily="2" charset="-122"/>
                          <a:cs typeface="Times New Roman" panose="02020603050405020304" pitchFamily="18" charset="0"/>
                        </a:rPr>
                        <a:t>MP</a:t>
                      </a:r>
                      <a:endParaRPr lang="zh-CN" sz="1050" kern="100">
                        <a:solidFill>
                          <a:srgbClr val="000000"/>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lnL>
                      <a:noFill/>
                    </a:lnL>
                    <a:lnR>
                      <a:noFill/>
                    </a:lnR>
                    <a:lnT>
                      <a:noFill/>
                    </a:lnT>
                    <a:lnB>
                      <a:noFill/>
                    </a:lnB>
                  </a:tcPr>
                </a:tc>
                <a:tc>
                  <a:txBody>
                    <a:bodyPr/>
                    <a:lstStyle/>
                    <a:p>
                      <a:pPr algn="ctr">
                        <a:lnSpc>
                          <a:spcPts val="1700"/>
                        </a:lnSpc>
                        <a:spcAft>
                          <a:spcPts val="0"/>
                        </a:spcAft>
                      </a:pPr>
                      <a:r>
                        <a:rPr lang="en-US" sz="1200" kern="0">
                          <a:solidFill>
                            <a:srgbClr val="000000"/>
                          </a:solidFill>
                          <a:effectLst/>
                          <a:latin typeface="Palatino Linotype" panose="02040502050505030304" pitchFamily="18" charset="0"/>
                          <a:ea typeface="宋体" panose="02010600030101010101" pitchFamily="2" charset="-122"/>
                          <a:cs typeface="Times New Roman" panose="02020603050405020304" pitchFamily="18" charset="0"/>
                        </a:rPr>
                        <a:t>4979</a:t>
                      </a:r>
                      <a:endParaRPr lang="zh-CN" sz="1050" kern="100">
                        <a:solidFill>
                          <a:srgbClr val="000000"/>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lnL>
                      <a:noFill/>
                    </a:lnL>
                    <a:lnR>
                      <a:noFill/>
                    </a:lnR>
                    <a:lnT>
                      <a:noFill/>
                    </a:lnT>
                    <a:lnB>
                      <a:noFill/>
                    </a:lnB>
                  </a:tcPr>
                </a:tc>
                <a:tc>
                  <a:txBody>
                    <a:bodyPr/>
                    <a:lstStyle/>
                    <a:p>
                      <a:pPr algn="ctr">
                        <a:lnSpc>
                          <a:spcPts val="1700"/>
                        </a:lnSpc>
                        <a:spcAft>
                          <a:spcPts val="0"/>
                        </a:spcAft>
                      </a:pPr>
                      <a:r>
                        <a:rPr lang="en-US" sz="1200" kern="0">
                          <a:solidFill>
                            <a:srgbClr val="000000"/>
                          </a:solidFill>
                          <a:effectLst/>
                          <a:latin typeface="Palatino Linotype" panose="02040502050505030304" pitchFamily="18" charset="0"/>
                          <a:ea typeface="宋体" panose="02010600030101010101" pitchFamily="2" charset="-122"/>
                          <a:cs typeface="Times New Roman" panose="02020603050405020304" pitchFamily="18" charset="0"/>
                        </a:rPr>
                        <a:t>2463</a:t>
                      </a:r>
                      <a:endParaRPr lang="zh-CN" sz="1050" kern="100">
                        <a:solidFill>
                          <a:srgbClr val="000000"/>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lnL>
                      <a:noFill/>
                    </a:lnL>
                    <a:lnR>
                      <a:noFill/>
                    </a:lnR>
                    <a:lnT>
                      <a:noFill/>
                    </a:lnT>
                    <a:lnB>
                      <a:noFill/>
                    </a:lnB>
                  </a:tcPr>
                </a:tc>
                <a:tc>
                  <a:txBody>
                    <a:bodyPr/>
                    <a:lstStyle/>
                    <a:p>
                      <a:pPr algn="ctr">
                        <a:lnSpc>
                          <a:spcPts val="1700"/>
                        </a:lnSpc>
                        <a:spcAft>
                          <a:spcPts val="0"/>
                        </a:spcAft>
                      </a:pPr>
                      <a:r>
                        <a:rPr lang="en-US" sz="1200" kern="0">
                          <a:solidFill>
                            <a:srgbClr val="000000"/>
                          </a:solidFill>
                          <a:effectLst/>
                          <a:latin typeface="Palatino Linotype" panose="02040502050505030304" pitchFamily="18" charset="0"/>
                          <a:ea typeface="宋体" panose="02010600030101010101" pitchFamily="2" charset="-122"/>
                          <a:cs typeface="Times New Roman" panose="02020603050405020304" pitchFamily="18" charset="0"/>
                        </a:rPr>
                        <a:t>17,192</a:t>
                      </a:r>
                      <a:endParaRPr lang="zh-CN" sz="1050" kern="100">
                        <a:solidFill>
                          <a:srgbClr val="000000"/>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lnL>
                      <a:noFill/>
                    </a:lnL>
                    <a:lnR>
                      <a:noFill/>
                    </a:lnR>
                    <a:lnT>
                      <a:noFill/>
                    </a:lnT>
                    <a:lnB>
                      <a:noFill/>
                    </a:lnB>
                  </a:tcPr>
                </a:tc>
              </a:tr>
              <a:tr h="318681">
                <a:tc vMerge="1">
                  <a:txBody>
                    <a:bodyPr/>
                    <a:lstStyle/>
                    <a:p>
                      <a:endParaRPr lang="zh-CN" altLang="en-US"/>
                    </a:p>
                  </a:txBody>
                  <a:tcPr/>
                </a:tc>
                <a:tc>
                  <a:txBody>
                    <a:bodyPr/>
                    <a:lstStyle/>
                    <a:p>
                      <a:pPr algn="ctr">
                        <a:lnSpc>
                          <a:spcPts val="1700"/>
                        </a:lnSpc>
                        <a:spcAft>
                          <a:spcPts val="0"/>
                        </a:spcAft>
                      </a:pPr>
                      <a:r>
                        <a:rPr lang="en-US" sz="1200" kern="0">
                          <a:solidFill>
                            <a:srgbClr val="000000"/>
                          </a:solidFill>
                          <a:effectLst/>
                          <a:latin typeface="Palatino Linotype" panose="02040502050505030304" pitchFamily="18" charset="0"/>
                          <a:ea typeface="宋体" panose="02010600030101010101" pitchFamily="2" charset="-122"/>
                          <a:cs typeface="Times New Roman" panose="02020603050405020304" pitchFamily="18" charset="0"/>
                        </a:rPr>
                        <a:t>Run time</a:t>
                      </a:r>
                      <a:endParaRPr lang="zh-CN" sz="1050" kern="100">
                        <a:solidFill>
                          <a:srgbClr val="000000"/>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ctr">
                        <a:lnSpc>
                          <a:spcPts val="1700"/>
                        </a:lnSpc>
                        <a:spcAft>
                          <a:spcPts val="0"/>
                        </a:spcAft>
                      </a:pPr>
                      <a:r>
                        <a:rPr lang="en-US" sz="1200" kern="0" dirty="0">
                          <a:solidFill>
                            <a:srgbClr val="000000"/>
                          </a:solidFill>
                          <a:effectLst/>
                          <a:latin typeface="Palatino Linotype" panose="02040502050505030304" pitchFamily="18" charset="0"/>
                          <a:ea typeface="宋体" panose="02010600030101010101" pitchFamily="2" charset="-122"/>
                          <a:cs typeface="Times New Roman" panose="02020603050405020304" pitchFamily="18" charset="0"/>
                        </a:rPr>
                        <a:t>1287.07</a:t>
                      </a:r>
                      <a:endParaRPr lang="zh-CN" sz="1050" kern="100" dirty="0">
                        <a:solidFill>
                          <a:srgbClr val="000000"/>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ctr">
                        <a:lnSpc>
                          <a:spcPts val="1700"/>
                        </a:lnSpc>
                        <a:spcAft>
                          <a:spcPts val="0"/>
                        </a:spcAft>
                      </a:pPr>
                      <a:r>
                        <a:rPr lang="en-US" sz="1200" kern="0" dirty="0">
                          <a:solidFill>
                            <a:srgbClr val="000000"/>
                          </a:solidFill>
                          <a:effectLst/>
                          <a:latin typeface="Palatino Linotype" panose="02040502050505030304" pitchFamily="18" charset="0"/>
                          <a:ea typeface="宋体" panose="02010600030101010101" pitchFamily="2" charset="-122"/>
                          <a:cs typeface="Times New Roman" panose="02020603050405020304" pitchFamily="18" charset="0"/>
                        </a:rPr>
                        <a:t>66,010.94</a:t>
                      </a:r>
                      <a:endParaRPr lang="zh-CN" sz="1050" kern="100" dirty="0">
                        <a:solidFill>
                          <a:srgbClr val="000000"/>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ctr">
                        <a:lnSpc>
                          <a:spcPts val="1700"/>
                        </a:lnSpc>
                        <a:spcAft>
                          <a:spcPts val="0"/>
                        </a:spcAft>
                      </a:pPr>
                      <a:r>
                        <a:rPr lang="en-US" sz="1200" kern="0">
                          <a:solidFill>
                            <a:srgbClr val="000000"/>
                          </a:solidFill>
                          <a:effectLst/>
                          <a:latin typeface="Palatino Linotype" panose="02040502050505030304" pitchFamily="18" charset="0"/>
                          <a:ea typeface="宋体" panose="02010600030101010101" pitchFamily="2" charset="-122"/>
                          <a:cs typeface="Times New Roman" panose="02020603050405020304" pitchFamily="18" charset="0"/>
                        </a:rPr>
                        <a:t>12,812.62</a:t>
                      </a:r>
                      <a:endParaRPr lang="zh-CN" sz="1050" kern="100">
                        <a:solidFill>
                          <a:srgbClr val="000000"/>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lnL>
                      <a:noFill/>
                    </a:lnL>
                    <a:lnR>
                      <a:noFill/>
                    </a:lnR>
                    <a:lnT>
                      <a:noFill/>
                    </a:lnT>
                    <a:lnB w="12700" cap="flat" cmpd="sng" algn="ctr">
                      <a:solidFill>
                        <a:srgbClr val="000000"/>
                      </a:solidFill>
                      <a:prstDash val="solid"/>
                      <a:round/>
                      <a:headEnd type="none" w="med" len="med"/>
                      <a:tailEnd type="none" w="med" len="med"/>
                    </a:lnB>
                  </a:tcPr>
                </a:tc>
              </a:tr>
              <a:tr h="318681">
                <a:tc rowSpan="3">
                  <a:txBody>
                    <a:bodyPr/>
                    <a:lstStyle/>
                    <a:p>
                      <a:pPr algn="ctr">
                        <a:lnSpc>
                          <a:spcPts val="1700"/>
                        </a:lnSpc>
                        <a:spcAft>
                          <a:spcPts val="0"/>
                        </a:spcAft>
                      </a:pPr>
                      <a:r>
                        <a:rPr lang="en-US" sz="1200" kern="0">
                          <a:solidFill>
                            <a:srgbClr val="000000"/>
                          </a:solidFill>
                          <a:effectLst/>
                          <a:latin typeface="Palatino Linotype" panose="02040502050505030304" pitchFamily="18" charset="0"/>
                          <a:ea typeface="宋体" panose="02010600030101010101" pitchFamily="2" charset="-122"/>
                          <a:cs typeface="Times New Roman" panose="02020603050405020304" pitchFamily="18" charset="0"/>
                        </a:rPr>
                        <a:t>PhyloMOEA</a:t>
                      </a:r>
                      <a:endParaRPr lang="zh-CN" sz="1050" kern="100">
                        <a:solidFill>
                          <a:srgbClr val="000000"/>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700"/>
                        </a:lnSpc>
                        <a:spcAft>
                          <a:spcPts val="0"/>
                        </a:spcAft>
                      </a:pPr>
                      <a:r>
                        <a:rPr lang="en-US" sz="1200" kern="0">
                          <a:solidFill>
                            <a:srgbClr val="000000"/>
                          </a:solidFill>
                          <a:effectLst/>
                          <a:latin typeface="Palatino Linotype" panose="02040502050505030304" pitchFamily="18" charset="0"/>
                          <a:ea typeface="宋体" panose="02010600030101010101" pitchFamily="2" charset="-122"/>
                          <a:cs typeface="Times New Roman" panose="02020603050405020304" pitchFamily="18" charset="0"/>
                        </a:rPr>
                        <a:t>ML</a:t>
                      </a:r>
                      <a:endParaRPr lang="zh-CN" sz="1050" kern="100">
                        <a:solidFill>
                          <a:srgbClr val="000000"/>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a:noFill/>
                    </a:lnB>
                  </a:tcPr>
                </a:tc>
                <a:tc>
                  <a:txBody>
                    <a:bodyPr/>
                    <a:lstStyle/>
                    <a:p>
                      <a:pPr algn="ctr">
                        <a:lnSpc>
                          <a:spcPts val="1700"/>
                        </a:lnSpc>
                        <a:spcAft>
                          <a:spcPts val="0"/>
                        </a:spcAft>
                      </a:pPr>
                      <a:r>
                        <a:rPr lang="en-US" sz="1200" kern="0">
                          <a:solidFill>
                            <a:srgbClr val="000000"/>
                          </a:solidFill>
                          <a:effectLst/>
                          <a:latin typeface="Palatino Linotype" panose="02040502050505030304" pitchFamily="18" charset="0"/>
                          <a:ea typeface="宋体" panose="02010600030101010101" pitchFamily="2" charset="-122"/>
                          <a:cs typeface="Times New Roman" panose="02020603050405020304" pitchFamily="18" charset="0"/>
                        </a:rPr>
                        <a:t>−2200.1</a:t>
                      </a:r>
                      <a:endParaRPr lang="zh-CN" sz="1050" kern="100">
                        <a:solidFill>
                          <a:srgbClr val="000000"/>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a:noFill/>
                    </a:lnB>
                  </a:tcPr>
                </a:tc>
                <a:tc>
                  <a:txBody>
                    <a:bodyPr/>
                    <a:lstStyle/>
                    <a:p>
                      <a:pPr algn="ctr">
                        <a:lnSpc>
                          <a:spcPts val="1700"/>
                        </a:lnSpc>
                        <a:spcAft>
                          <a:spcPts val="0"/>
                        </a:spcAft>
                      </a:pPr>
                      <a:r>
                        <a:rPr lang="en-US" sz="1200" kern="0">
                          <a:solidFill>
                            <a:srgbClr val="000000"/>
                          </a:solidFill>
                          <a:effectLst/>
                          <a:latin typeface="Palatino Linotype" panose="02040502050505030304" pitchFamily="18" charset="0"/>
                          <a:ea typeface="宋体" panose="02010600030101010101" pitchFamily="2" charset="-122"/>
                          <a:cs typeface="Times New Roman" panose="02020603050405020304" pitchFamily="18" charset="0"/>
                        </a:rPr>
                        <a:t>−39,938.2</a:t>
                      </a:r>
                      <a:endParaRPr lang="zh-CN" sz="1050" kern="100">
                        <a:solidFill>
                          <a:srgbClr val="000000"/>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a:noFill/>
                    </a:lnB>
                  </a:tcPr>
                </a:tc>
                <a:tc>
                  <a:txBody>
                    <a:bodyPr/>
                    <a:lstStyle/>
                    <a:p>
                      <a:pPr algn="ctr">
                        <a:lnSpc>
                          <a:spcPts val="1700"/>
                        </a:lnSpc>
                        <a:spcAft>
                          <a:spcPts val="0"/>
                        </a:spcAft>
                      </a:pPr>
                      <a:r>
                        <a:rPr lang="en-US" sz="1200" kern="0">
                          <a:solidFill>
                            <a:srgbClr val="000000"/>
                          </a:solidFill>
                          <a:effectLst/>
                          <a:latin typeface="Palatino Linotype" panose="02040502050505030304" pitchFamily="18" charset="0"/>
                          <a:ea typeface="宋体" panose="02010600030101010101" pitchFamily="2" charset="-122"/>
                          <a:cs typeface="Times New Roman" panose="02020603050405020304" pitchFamily="18" charset="0"/>
                        </a:rPr>
                        <a:t>−84,704.6</a:t>
                      </a:r>
                      <a:endParaRPr lang="zh-CN" sz="1050" kern="100">
                        <a:solidFill>
                          <a:srgbClr val="000000"/>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a:noFill/>
                    </a:lnB>
                  </a:tcPr>
                </a:tc>
              </a:tr>
              <a:tr h="318681">
                <a:tc vMerge="1">
                  <a:txBody>
                    <a:bodyPr/>
                    <a:lstStyle/>
                    <a:p>
                      <a:endParaRPr lang="zh-CN" altLang="en-US"/>
                    </a:p>
                  </a:txBody>
                  <a:tcPr/>
                </a:tc>
                <a:tc>
                  <a:txBody>
                    <a:bodyPr/>
                    <a:lstStyle/>
                    <a:p>
                      <a:pPr algn="ctr">
                        <a:lnSpc>
                          <a:spcPts val="1700"/>
                        </a:lnSpc>
                        <a:spcAft>
                          <a:spcPts val="0"/>
                        </a:spcAft>
                      </a:pPr>
                      <a:r>
                        <a:rPr lang="en-US" sz="1200" kern="0">
                          <a:solidFill>
                            <a:srgbClr val="000000"/>
                          </a:solidFill>
                          <a:effectLst/>
                          <a:latin typeface="Palatino Linotype" panose="02040502050505030304" pitchFamily="18" charset="0"/>
                          <a:ea typeface="宋体" panose="02010600030101010101" pitchFamily="2" charset="-122"/>
                          <a:cs typeface="Times New Roman" panose="02020603050405020304" pitchFamily="18" charset="0"/>
                        </a:rPr>
                        <a:t>MP</a:t>
                      </a:r>
                      <a:endParaRPr lang="zh-CN" sz="1050" kern="100">
                        <a:solidFill>
                          <a:srgbClr val="000000"/>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lnL>
                      <a:noFill/>
                    </a:lnL>
                    <a:lnR>
                      <a:noFill/>
                    </a:lnR>
                    <a:lnT>
                      <a:noFill/>
                    </a:lnT>
                    <a:lnB>
                      <a:noFill/>
                    </a:lnB>
                  </a:tcPr>
                </a:tc>
                <a:tc>
                  <a:txBody>
                    <a:bodyPr/>
                    <a:lstStyle/>
                    <a:p>
                      <a:pPr algn="ctr">
                        <a:lnSpc>
                          <a:spcPts val="1700"/>
                        </a:lnSpc>
                        <a:spcAft>
                          <a:spcPts val="0"/>
                        </a:spcAft>
                      </a:pPr>
                      <a:r>
                        <a:rPr lang="en-US" sz="1200" kern="0">
                          <a:solidFill>
                            <a:srgbClr val="000000"/>
                          </a:solidFill>
                          <a:effectLst/>
                          <a:latin typeface="Palatino Linotype" panose="02040502050505030304" pitchFamily="18" charset="0"/>
                          <a:ea typeface="宋体" panose="02010600030101010101" pitchFamily="2" charset="-122"/>
                          <a:cs typeface="Times New Roman" panose="02020603050405020304" pitchFamily="18" charset="0"/>
                        </a:rPr>
                        <a:t>4982</a:t>
                      </a:r>
                      <a:endParaRPr lang="zh-CN" sz="1050" kern="100">
                        <a:solidFill>
                          <a:srgbClr val="000000"/>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lnL>
                      <a:noFill/>
                    </a:lnL>
                    <a:lnR>
                      <a:noFill/>
                    </a:lnR>
                    <a:lnT>
                      <a:noFill/>
                    </a:lnT>
                    <a:lnB>
                      <a:noFill/>
                    </a:lnB>
                  </a:tcPr>
                </a:tc>
                <a:tc>
                  <a:txBody>
                    <a:bodyPr/>
                    <a:lstStyle/>
                    <a:p>
                      <a:pPr algn="ctr">
                        <a:lnSpc>
                          <a:spcPts val="1700"/>
                        </a:lnSpc>
                        <a:spcAft>
                          <a:spcPts val="0"/>
                        </a:spcAft>
                      </a:pPr>
                      <a:r>
                        <a:rPr lang="en-US" sz="1200" kern="0">
                          <a:solidFill>
                            <a:srgbClr val="000000"/>
                          </a:solidFill>
                          <a:effectLst/>
                          <a:latin typeface="Palatino Linotype" panose="02040502050505030304" pitchFamily="18" charset="0"/>
                          <a:ea typeface="宋体" panose="02010600030101010101" pitchFamily="2" charset="-122"/>
                          <a:cs typeface="Times New Roman" panose="02020603050405020304" pitchFamily="18" charset="0"/>
                        </a:rPr>
                        <a:t>2461</a:t>
                      </a:r>
                      <a:endParaRPr lang="zh-CN" sz="1050" kern="100">
                        <a:solidFill>
                          <a:srgbClr val="000000"/>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lnL>
                      <a:noFill/>
                    </a:lnL>
                    <a:lnR>
                      <a:noFill/>
                    </a:lnR>
                    <a:lnT>
                      <a:noFill/>
                    </a:lnT>
                    <a:lnB>
                      <a:noFill/>
                    </a:lnB>
                  </a:tcPr>
                </a:tc>
                <a:tc>
                  <a:txBody>
                    <a:bodyPr/>
                    <a:lstStyle/>
                    <a:p>
                      <a:pPr algn="ctr">
                        <a:lnSpc>
                          <a:spcPts val="1700"/>
                        </a:lnSpc>
                        <a:spcAft>
                          <a:spcPts val="0"/>
                        </a:spcAft>
                      </a:pPr>
                      <a:r>
                        <a:rPr lang="en-US" sz="1200" kern="0">
                          <a:solidFill>
                            <a:srgbClr val="000000"/>
                          </a:solidFill>
                          <a:effectLst/>
                          <a:latin typeface="Palatino Linotype" panose="02040502050505030304" pitchFamily="18" charset="0"/>
                          <a:ea typeface="宋体" panose="02010600030101010101" pitchFamily="2" charset="-122"/>
                          <a:cs typeface="Times New Roman" panose="02020603050405020304" pitchFamily="18" charset="0"/>
                        </a:rPr>
                        <a:t>17,191</a:t>
                      </a:r>
                      <a:endParaRPr lang="zh-CN" sz="1050" kern="100">
                        <a:solidFill>
                          <a:srgbClr val="000000"/>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lnL>
                      <a:noFill/>
                    </a:lnL>
                    <a:lnR>
                      <a:noFill/>
                    </a:lnR>
                    <a:lnT>
                      <a:noFill/>
                    </a:lnT>
                    <a:lnB>
                      <a:noFill/>
                    </a:lnB>
                  </a:tcPr>
                </a:tc>
              </a:tr>
              <a:tr h="318681">
                <a:tc vMerge="1">
                  <a:txBody>
                    <a:bodyPr/>
                    <a:lstStyle/>
                    <a:p>
                      <a:endParaRPr lang="zh-CN" altLang="en-US"/>
                    </a:p>
                  </a:txBody>
                  <a:tcPr/>
                </a:tc>
                <a:tc>
                  <a:txBody>
                    <a:bodyPr/>
                    <a:lstStyle/>
                    <a:p>
                      <a:pPr algn="ctr">
                        <a:lnSpc>
                          <a:spcPts val="1700"/>
                        </a:lnSpc>
                        <a:spcAft>
                          <a:spcPts val="0"/>
                        </a:spcAft>
                      </a:pPr>
                      <a:r>
                        <a:rPr lang="en-US" sz="1200" kern="0">
                          <a:solidFill>
                            <a:srgbClr val="000000"/>
                          </a:solidFill>
                          <a:effectLst/>
                          <a:latin typeface="Palatino Linotype" panose="02040502050505030304" pitchFamily="18" charset="0"/>
                          <a:ea typeface="宋体" panose="02010600030101010101" pitchFamily="2" charset="-122"/>
                          <a:cs typeface="Times New Roman" panose="02020603050405020304" pitchFamily="18" charset="0"/>
                        </a:rPr>
                        <a:t>Run time</a:t>
                      </a:r>
                      <a:endParaRPr lang="zh-CN" sz="1050" kern="100">
                        <a:solidFill>
                          <a:srgbClr val="000000"/>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ctr">
                        <a:lnSpc>
                          <a:spcPts val="1700"/>
                        </a:lnSpc>
                        <a:spcAft>
                          <a:spcPts val="0"/>
                        </a:spcAft>
                      </a:pPr>
                      <a:r>
                        <a:rPr lang="en-US" sz="1200" kern="0" dirty="0">
                          <a:solidFill>
                            <a:srgbClr val="000000"/>
                          </a:solidFill>
                          <a:effectLst/>
                          <a:latin typeface="Palatino Linotype" panose="02040502050505030304" pitchFamily="18" charset="0"/>
                          <a:ea typeface="宋体" panose="02010600030101010101" pitchFamily="2" charset="-122"/>
                          <a:cs typeface="Times New Roman" panose="02020603050405020304" pitchFamily="18" charset="0"/>
                        </a:rPr>
                        <a:t>2163.4</a:t>
                      </a:r>
                      <a:endParaRPr lang="zh-CN" sz="1050" kern="100" dirty="0">
                        <a:solidFill>
                          <a:srgbClr val="000000"/>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ctr">
                        <a:lnSpc>
                          <a:spcPts val="1700"/>
                        </a:lnSpc>
                        <a:spcAft>
                          <a:spcPts val="0"/>
                        </a:spcAft>
                      </a:pPr>
                      <a:r>
                        <a:rPr lang="en-US" sz="1200" kern="0" dirty="0">
                          <a:solidFill>
                            <a:srgbClr val="000000"/>
                          </a:solidFill>
                          <a:effectLst/>
                          <a:latin typeface="Palatino Linotype" panose="02040502050505030304" pitchFamily="18" charset="0"/>
                          <a:ea typeface="宋体" panose="02010600030101010101" pitchFamily="2" charset="-122"/>
                          <a:cs typeface="Times New Roman" panose="02020603050405020304" pitchFamily="18" charset="0"/>
                        </a:rPr>
                        <a:t>&gt;24 h</a:t>
                      </a:r>
                      <a:endParaRPr lang="zh-CN" sz="1050" kern="100" dirty="0">
                        <a:solidFill>
                          <a:srgbClr val="000000"/>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ctr">
                        <a:lnSpc>
                          <a:spcPts val="1700"/>
                        </a:lnSpc>
                        <a:spcAft>
                          <a:spcPts val="0"/>
                        </a:spcAft>
                      </a:pPr>
                      <a:r>
                        <a:rPr lang="en-US" sz="1200" kern="0">
                          <a:solidFill>
                            <a:srgbClr val="000000"/>
                          </a:solidFill>
                          <a:effectLst/>
                          <a:latin typeface="Palatino Linotype" panose="02040502050505030304" pitchFamily="18" charset="0"/>
                          <a:ea typeface="宋体" panose="02010600030101010101" pitchFamily="2" charset="-122"/>
                          <a:cs typeface="Times New Roman" panose="02020603050405020304" pitchFamily="18" charset="0"/>
                        </a:rPr>
                        <a:t>&gt;24 h</a:t>
                      </a:r>
                      <a:endParaRPr lang="zh-CN" sz="1050" kern="100">
                        <a:solidFill>
                          <a:srgbClr val="000000"/>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lnL>
                      <a:noFill/>
                    </a:lnL>
                    <a:lnR>
                      <a:noFill/>
                    </a:lnR>
                    <a:lnT>
                      <a:noFill/>
                    </a:lnT>
                    <a:lnB w="12700" cap="flat" cmpd="sng" algn="ctr">
                      <a:solidFill>
                        <a:srgbClr val="000000"/>
                      </a:solidFill>
                      <a:prstDash val="solid"/>
                      <a:round/>
                      <a:headEnd type="none" w="med" len="med"/>
                      <a:tailEnd type="none" w="med" len="med"/>
                    </a:lnB>
                  </a:tcPr>
                </a:tc>
              </a:tr>
              <a:tr h="318681">
                <a:tc rowSpan="3">
                  <a:txBody>
                    <a:bodyPr/>
                    <a:lstStyle/>
                    <a:p>
                      <a:pPr algn="ctr">
                        <a:lnSpc>
                          <a:spcPts val="1700"/>
                        </a:lnSpc>
                        <a:spcAft>
                          <a:spcPts val="0"/>
                        </a:spcAft>
                      </a:pPr>
                      <a:r>
                        <a:rPr lang="en-US" sz="1200" kern="0" dirty="0">
                          <a:solidFill>
                            <a:srgbClr val="000000"/>
                          </a:solidFill>
                          <a:effectLst/>
                          <a:latin typeface="Palatino Linotype" panose="02040502050505030304" pitchFamily="18" charset="0"/>
                          <a:ea typeface="宋体" panose="02010600030101010101" pitchFamily="2" charset="-122"/>
                          <a:cs typeface="Times New Roman" panose="02020603050405020304" pitchFamily="18" charset="0"/>
                        </a:rPr>
                        <a:t>MOEA-R</a:t>
                      </a:r>
                      <a:endParaRPr lang="zh-CN" sz="1050" kern="100" dirty="0">
                        <a:solidFill>
                          <a:srgbClr val="000000"/>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700"/>
                        </a:lnSpc>
                        <a:spcAft>
                          <a:spcPts val="0"/>
                        </a:spcAft>
                      </a:pPr>
                      <a:r>
                        <a:rPr lang="en-US" sz="1200" kern="0">
                          <a:solidFill>
                            <a:srgbClr val="000000"/>
                          </a:solidFill>
                          <a:effectLst/>
                          <a:latin typeface="Palatino Linotype" panose="02040502050505030304" pitchFamily="18" charset="0"/>
                          <a:ea typeface="宋体" panose="02010600030101010101" pitchFamily="2" charset="-122"/>
                          <a:cs typeface="Times New Roman" panose="02020603050405020304" pitchFamily="18" charset="0"/>
                        </a:rPr>
                        <a:t>ML</a:t>
                      </a:r>
                      <a:endParaRPr lang="zh-CN" sz="1050" kern="100">
                        <a:solidFill>
                          <a:srgbClr val="000000"/>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a:noFill/>
                    </a:lnB>
                  </a:tcPr>
                </a:tc>
                <a:tc>
                  <a:txBody>
                    <a:bodyPr/>
                    <a:lstStyle/>
                    <a:p>
                      <a:pPr algn="ctr">
                        <a:lnSpc>
                          <a:spcPts val="1700"/>
                        </a:lnSpc>
                        <a:spcAft>
                          <a:spcPts val="0"/>
                        </a:spcAft>
                      </a:pPr>
                      <a:r>
                        <a:rPr lang="en-US" sz="1200" kern="0">
                          <a:solidFill>
                            <a:srgbClr val="000000"/>
                          </a:solidFill>
                          <a:effectLst/>
                          <a:latin typeface="Palatino Linotype" panose="02040502050505030304" pitchFamily="18" charset="0"/>
                          <a:ea typeface="宋体" panose="02010600030101010101" pitchFamily="2" charset="-122"/>
                          <a:cs typeface="Times New Roman" panose="02020603050405020304" pitchFamily="18" charset="0"/>
                        </a:rPr>
                        <a:t>−22,244.7</a:t>
                      </a:r>
                      <a:endParaRPr lang="zh-CN" sz="1050" kern="100">
                        <a:solidFill>
                          <a:srgbClr val="000000"/>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a:noFill/>
                    </a:lnB>
                  </a:tcPr>
                </a:tc>
                <a:tc>
                  <a:txBody>
                    <a:bodyPr/>
                    <a:lstStyle/>
                    <a:p>
                      <a:pPr algn="ctr">
                        <a:lnSpc>
                          <a:spcPts val="1700"/>
                        </a:lnSpc>
                        <a:spcAft>
                          <a:spcPts val="0"/>
                        </a:spcAft>
                      </a:pPr>
                      <a:r>
                        <a:rPr lang="en-US" sz="1200" kern="0">
                          <a:solidFill>
                            <a:srgbClr val="000000"/>
                          </a:solidFill>
                          <a:effectLst/>
                          <a:latin typeface="Palatino Linotype" panose="02040502050505030304" pitchFamily="18" charset="0"/>
                          <a:ea typeface="宋体" panose="02010600030101010101" pitchFamily="2" charset="-122"/>
                          <a:cs typeface="Times New Roman" panose="02020603050405020304" pitchFamily="18" charset="0"/>
                        </a:rPr>
                        <a:t>−39,984.6</a:t>
                      </a:r>
                      <a:endParaRPr lang="zh-CN" sz="1050" kern="100">
                        <a:solidFill>
                          <a:srgbClr val="000000"/>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a:noFill/>
                    </a:lnB>
                  </a:tcPr>
                </a:tc>
                <a:tc>
                  <a:txBody>
                    <a:bodyPr/>
                    <a:lstStyle/>
                    <a:p>
                      <a:pPr algn="ctr">
                        <a:lnSpc>
                          <a:spcPts val="1700"/>
                        </a:lnSpc>
                        <a:spcAft>
                          <a:spcPts val="0"/>
                        </a:spcAft>
                      </a:pPr>
                      <a:r>
                        <a:rPr lang="en-US" sz="1200" kern="0" dirty="0">
                          <a:solidFill>
                            <a:srgbClr val="000000"/>
                          </a:solidFill>
                          <a:effectLst/>
                          <a:latin typeface="Palatino Linotype" panose="02040502050505030304" pitchFamily="18" charset="0"/>
                          <a:ea typeface="宋体" panose="02010600030101010101" pitchFamily="2" charset="-122"/>
                          <a:cs typeface="Times New Roman" panose="02020603050405020304" pitchFamily="18" charset="0"/>
                        </a:rPr>
                        <a:t>−84,714.6</a:t>
                      </a:r>
                      <a:endParaRPr lang="zh-CN" sz="1050" kern="100" dirty="0">
                        <a:solidFill>
                          <a:srgbClr val="000000"/>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a:noFill/>
                    </a:lnB>
                  </a:tcPr>
                </a:tc>
              </a:tr>
              <a:tr h="318681">
                <a:tc vMerge="1">
                  <a:txBody>
                    <a:bodyPr/>
                    <a:lstStyle/>
                    <a:p>
                      <a:endParaRPr lang="zh-CN" altLang="en-US"/>
                    </a:p>
                  </a:txBody>
                  <a:tcPr/>
                </a:tc>
                <a:tc>
                  <a:txBody>
                    <a:bodyPr/>
                    <a:lstStyle/>
                    <a:p>
                      <a:pPr algn="ctr">
                        <a:lnSpc>
                          <a:spcPts val="1700"/>
                        </a:lnSpc>
                        <a:spcAft>
                          <a:spcPts val="0"/>
                        </a:spcAft>
                      </a:pPr>
                      <a:r>
                        <a:rPr lang="en-US" sz="1200" kern="0">
                          <a:solidFill>
                            <a:srgbClr val="000000"/>
                          </a:solidFill>
                          <a:effectLst/>
                          <a:latin typeface="Palatino Linotype" panose="02040502050505030304" pitchFamily="18" charset="0"/>
                          <a:ea typeface="宋体" panose="02010600030101010101" pitchFamily="2" charset="-122"/>
                          <a:cs typeface="Times New Roman" panose="02020603050405020304" pitchFamily="18" charset="0"/>
                        </a:rPr>
                        <a:t>MP</a:t>
                      </a:r>
                      <a:endParaRPr lang="zh-CN" sz="1050" kern="100">
                        <a:solidFill>
                          <a:srgbClr val="000000"/>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lnL>
                      <a:noFill/>
                    </a:lnL>
                    <a:lnR>
                      <a:noFill/>
                    </a:lnR>
                    <a:lnT>
                      <a:noFill/>
                    </a:lnT>
                    <a:lnB>
                      <a:noFill/>
                    </a:lnB>
                  </a:tcPr>
                </a:tc>
                <a:tc>
                  <a:txBody>
                    <a:bodyPr/>
                    <a:lstStyle/>
                    <a:p>
                      <a:pPr algn="ctr">
                        <a:lnSpc>
                          <a:spcPts val="1700"/>
                        </a:lnSpc>
                        <a:spcAft>
                          <a:spcPts val="0"/>
                        </a:spcAft>
                      </a:pPr>
                      <a:r>
                        <a:rPr lang="en-US" sz="1200" kern="0">
                          <a:solidFill>
                            <a:srgbClr val="000000"/>
                          </a:solidFill>
                          <a:effectLst/>
                          <a:latin typeface="Palatino Linotype" panose="02040502050505030304" pitchFamily="18" charset="0"/>
                          <a:ea typeface="宋体" panose="02010600030101010101" pitchFamily="2" charset="-122"/>
                          <a:cs typeface="Times New Roman" panose="02020603050405020304" pitchFamily="18" charset="0"/>
                        </a:rPr>
                        <a:t>4979</a:t>
                      </a:r>
                      <a:endParaRPr lang="zh-CN" sz="1050" kern="100">
                        <a:solidFill>
                          <a:srgbClr val="000000"/>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lnL>
                      <a:noFill/>
                    </a:lnL>
                    <a:lnR>
                      <a:noFill/>
                    </a:lnR>
                    <a:lnT>
                      <a:noFill/>
                    </a:lnT>
                    <a:lnB>
                      <a:noFill/>
                    </a:lnB>
                  </a:tcPr>
                </a:tc>
                <a:tc>
                  <a:txBody>
                    <a:bodyPr/>
                    <a:lstStyle/>
                    <a:p>
                      <a:pPr algn="ctr">
                        <a:lnSpc>
                          <a:spcPts val="1700"/>
                        </a:lnSpc>
                        <a:spcAft>
                          <a:spcPts val="0"/>
                        </a:spcAft>
                      </a:pPr>
                      <a:r>
                        <a:rPr lang="en-US" sz="1200" kern="0">
                          <a:solidFill>
                            <a:srgbClr val="000000"/>
                          </a:solidFill>
                          <a:effectLst/>
                          <a:latin typeface="Palatino Linotype" panose="02040502050505030304" pitchFamily="18" charset="0"/>
                          <a:ea typeface="宋体" panose="02010600030101010101" pitchFamily="2" charset="-122"/>
                          <a:cs typeface="Times New Roman" panose="02020603050405020304" pitchFamily="18" charset="0"/>
                        </a:rPr>
                        <a:t>2464</a:t>
                      </a:r>
                      <a:endParaRPr lang="zh-CN" sz="1050" kern="100">
                        <a:solidFill>
                          <a:srgbClr val="000000"/>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lnL>
                      <a:noFill/>
                    </a:lnL>
                    <a:lnR>
                      <a:noFill/>
                    </a:lnR>
                    <a:lnT>
                      <a:noFill/>
                    </a:lnT>
                    <a:lnB>
                      <a:noFill/>
                    </a:lnB>
                  </a:tcPr>
                </a:tc>
                <a:tc>
                  <a:txBody>
                    <a:bodyPr/>
                    <a:lstStyle/>
                    <a:p>
                      <a:pPr algn="ctr">
                        <a:lnSpc>
                          <a:spcPts val="1700"/>
                        </a:lnSpc>
                        <a:spcAft>
                          <a:spcPts val="0"/>
                        </a:spcAft>
                      </a:pPr>
                      <a:r>
                        <a:rPr lang="en-US" sz="1200" kern="0">
                          <a:solidFill>
                            <a:srgbClr val="000000"/>
                          </a:solidFill>
                          <a:effectLst/>
                          <a:latin typeface="Palatino Linotype" panose="02040502050505030304" pitchFamily="18" charset="0"/>
                          <a:ea typeface="宋体" panose="02010600030101010101" pitchFamily="2" charset="-122"/>
                          <a:cs typeface="Times New Roman" panose="02020603050405020304" pitchFamily="18" charset="0"/>
                        </a:rPr>
                        <a:t>17,196</a:t>
                      </a:r>
                      <a:endParaRPr lang="zh-CN" sz="1050" kern="100">
                        <a:solidFill>
                          <a:srgbClr val="000000"/>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lnL>
                      <a:noFill/>
                    </a:lnL>
                    <a:lnR>
                      <a:noFill/>
                    </a:lnR>
                    <a:lnT>
                      <a:noFill/>
                    </a:lnT>
                    <a:lnB>
                      <a:noFill/>
                    </a:lnB>
                  </a:tcPr>
                </a:tc>
              </a:tr>
              <a:tr h="318681">
                <a:tc vMerge="1">
                  <a:txBody>
                    <a:bodyPr/>
                    <a:lstStyle/>
                    <a:p>
                      <a:endParaRPr lang="zh-CN" altLang="en-US"/>
                    </a:p>
                  </a:txBody>
                  <a:tcPr/>
                </a:tc>
                <a:tc>
                  <a:txBody>
                    <a:bodyPr/>
                    <a:lstStyle/>
                    <a:p>
                      <a:pPr algn="ctr">
                        <a:lnSpc>
                          <a:spcPts val="1700"/>
                        </a:lnSpc>
                        <a:spcAft>
                          <a:spcPts val="0"/>
                        </a:spcAft>
                      </a:pPr>
                      <a:r>
                        <a:rPr lang="en-US" sz="1200" kern="0">
                          <a:solidFill>
                            <a:srgbClr val="000000"/>
                          </a:solidFill>
                          <a:effectLst/>
                          <a:latin typeface="Palatino Linotype" panose="02040502050505030304" pitchFamily="18" charset="0"/>
                          <a:ea typeface="宋体" panose="02010600030101010101" pitchFamily="2" charset="-122"/>
                          <a:cs typeface="Times New Roman" panose="02020603050405020304" pitchFamily="18" charset="0"/>
                        </a:rPr>
                        <a:t>Run time</a:t>
                      </a:r>
                      <a:endParaRPr lang="zh-CN" sz="1050" kern="100">
                        <a:solidFill>
                          <a:srgbClr val="000000"/>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ctr">
                        <a:lnSpc>
                          <a:spcPts val="1700"/>
                        </a:lnSpc>
                        <a:spcAft>
                          <a:spcPts val="0"/>
                        </a:spcAft>
                      </a:pPr>
                      <a:r>
                        <a:rPr lang="en-US" sz="1200" kern="0" dirty="0">
                          <a:solidFill>
                            <a:srgbClr val="000000"/>
                          </a:solidFill>
                          <a:effectLst/>
                          <a:latin typeface="Palatino Linotype" panose="02040502050505030304" pitchFamily="18" charset="0"/>
                          <a:ea typeface="宋体" panose="02010600030101010101" pitchFamily="2" charset="-122"/>
                          <a:cs typeface="Times New Roman" panose="02020603050405020304" pitchFamily="18" charset="0"/>
                        </a:rPr>
                        <a:t>1061.13</a:t>
                      </a:r>
                      <a:endParaRPr lang="zh-CN" sz="1050" kern="100" dirty="0">
                        <a:solidFill>
                          <a:srgbClr val="000000"/>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ctr">
                        <a:lnSpc>
                          <a:spcPts val="1700"/>
                        </a:lnSpc>
                        <a:spcAft>
                          <a:spcPts val="0"/>
                        </a:spcAft>
                      </a:pPr>
                      <a:r>
                        <a:rPr lang="en-US" sz="1200" kern="0" dirty="0">
                          <a:solidFill>
                            <a:srgbClr val="000000"/>
                          </a:solidFill>
                          <a:effectLst/>
                          <a:latin typeface="Palatino Linotype" panose="02040502050505030304" pitchFamily="18" charset="0"/>
                          <a:ea typeface="宋体" panose="02010600030101010101" pitchFamily="2" charset="-122"/>
                          <a:cs typeface="Times New Roman" panose="02020603050405020304" pitchFamily="18" charset="0"/>
                        </a:rPr>
                        <a:t>65,174.37</a:t>
                      </a:r>
                      <a:endParaRPr lang="zh-CN" sz="1050" kern="100" dirty="0">
                        <a:solidFill>
                          <a:srgbClr val="000000"/>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ctr">
                        <a:lnSpc>
                          <a:spcPts val="1700"/>
                        </a:lnSpc>
                        <a:spcAft>
                          <a:spcPts val="0"/>
                        </a:spcAft>
                      </a:pPr>
                      <a:r>
                        <a:rPr lang="en-US" sz="1200" kern="0" dirty="0">
                          <a:solidFill>
                            <a:srgbClr val="000000"/>
                          </a:solidFill>
                          <a:effectLst/>
                          <a:latin typeface="Palatino Linotype" panose="02040502050505030304" pitchFamily="18" charset="0"/>
                          <a:ea typeface="宋体" panose="02010600030101010101" pitchFamily="2" charset="-122"/>
                          <a:cs typeface="Times New Roman" panose="02020603050405020304" pitchFamily="18" charset="0"/>
                        </a:rPr>
                        <a:t>12,442.53</a:t>
                      </a:r>
                      <a:endParaRPr lang="zh-CN" sz="1050" kern="100" dirty="0">
                        <a:solidFill>
                          <a:srgbClr val="000000"/>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lnL>
                      <a:noFill/>
                    </a:lnL>
                    <a:lnR>
                      <a:noFill/>
                    </a:lnR>
                    <a:lnT>
                      <a:noFill/>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120849400"/>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48"/>
          <p:cNvSpPr txBox="1"/>
          <p:nvPr/>
        </p:nvSpPr>
        <p:spPr>
          <a:xfrm>
            <a:off x="5067079" y="2454253"/>
            <a:ext cx="5270721" cy="830997"/>
          </a:xfrm>
          <a:prstGeom prst="rect">
            <a:avLst/>
          </a:prstGeom>
          <a:noFill/>
        </p:spPr>
        <p:txBody>
          <a:bodyPr wrap="square" lIns="0" tIns="0" rIns="0" bIns="0" rtlCol="0">
            <a:spAutoFit/>
          </a:bodyPr>
          <a:lstStyle/>
          <a:p>
            <a:pPr algn="ctr"/>
            <a:r>
              <a:rPr lang="en-US" altLang="zh-CN" sz="5400" b="1" dirty="0" err="1" smtClean="0">
                <a:solidFill>
                  <a:schemeClr val="accent1"/>
                </a:solidFill>
                <a:latin typeface="微软雅黑" panose="020B0503020204020204" pitchFamily="34" charset="-122"/>
                <a:ea typeface="微软雅黑" panose="020B0503020204020204" pitchFamily="34" charset="-122"/>
                <a:cs typeface="+mn-ea"/>
                <a:sym typeface="+mn-lt"/>
              </a:rPr>
              <a:t>PHYLO</a:t>
            </a:r>
            <a:r>
              <a:rPr lang="en-US" altLang="zh-CN" sz="5400" b="1" dirty="0" smtClean="0">
                <a:solidFill>
                  <a:schemeClr val="accent1"/>
                </a:solidFill>
                <a:latin typeface="微软雅黑" panose="020B0503020204020204" pitchFamily="34" charset="-122"/>
                <a:ea typeface="微软雅黑" panose="020B0503020204020204" pitchFamily="34" charset="-122"/>
                <a:cs typeface="+mn-ea"/>
                <a:sym typeface="+mn-lt"/>
              </a:rPr>
              <a:t>-SPARK</a:t>
            </a:r>
            <a:endParaRPr lang="en-GB" altLang="zh-CN" sz="5400" b="1" dirty="0">
              <a:solidFill>
                <a:schemeClr val="accent1"/>
              </a:solidFill>
              <a:latin typeface="微软雅黑" panose="020B0503020204020204" pitchFamily="34" charset="-122"/>
              <a:ea typeface="微软雅黑" panose="020B0503020204020204" pitchFamily="34" charset="-122"/>
              <a:cs typeface="+mn-ea"/>
              <a:sym typeface="+mn-lt"/>
            </a:endParaRPr>
          </a:p>
        </p:txBody>
      </p:sp>
      <p:sp>
        <p:nvSpPr>
          <p:cNvPr id="15" name="矩形 259"/>
          <p:cNvSpPr>
            <a:spLocks noChangeArrowheads="1"/>
          </p:cNvSpPr>
          <p:nvPr/>
        </p:nvSpPr>
        <p:spPr bwMode="auto">
          <a:xfrm>
            <a:off x="3087125" y="1850618"/>
            <a:ext cx="2082552" cy="21058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13084" cap="all" spc="284" dirty="0" smtClean="0">
                <a:solidFill>
                  <a:schemeClr val="accent1"/>
                </a:solidFill>
                <a:latin typeface="Impact" panose="020B0806030902050204" pitchFamily="34" charset="0"/>
                <a:cs typeface="Arial" panose="020B0604020202020204" pitchFamily="34" charset="0"/>
              </a:rPr>
              <a:t>03</a:t>
            </a:r>
            <a:endParaRPr lang="zh-CN" altLang="en-US" sz="13084" cap="all" spc="284" dirty="0">
              <a:solidFill>
                <a:schemeClr val="accent1"/>
              </a:solidFill>
              <a:latin typeface="Impact" panose="020B0806030902050204" pitchFamily="34" charset="0"/>
              <a:cs typeface="Arial" panose="020B0604020202020204" pitchFamily="34" charset="0"/>
            </a:endParaRPr>
          </a:p>
        </p:txBody>
      </p:sp>
      <p:sp>
        <p:nvSpPr>
          <p:cNvPr id="6" name="Freeform 6"/>
          <p:cNvSpPr>
            <a:spLocks/>
          </p:cNvSpPr>
          <p:nvPr/>
        </p:nvSpPr>
        <p:spPr bwMode="auto">
          <a:xfrm>
            <a:off x="335" y="5118207"/>
            <a:ext cx="12191331" cy="1739604"/>
          </a:xfrm>
          <a:custGeom>
            <a:avLst/>
            <a:gdLst>
              <a:gd name="T0" fmla="*/ 1115 w 5702"/>
              <a:gd name="T1" fmla="*/ 0 h 1219"/>
              <a:gd name="T2" fmla="*/ 1277 w 5702"/>
              <a:gd name="T3" fmla="*/ 0 h 1219"/>
              <a:gd name="T4" fmla="*/ 1428 w 5702"/>
              <a:gd name="T5" fmla="*/ 2 h 1219"/>
              <a:gd name="T6" fmla="*/ 1569 w 5702"/>
              <a:gd name="T7" fmla="*/ 2 h 1219"/>
              <a:gd name="T8" fmla="*/ 1698 w 5702"/>
              <a:gd name="T9" fmla="*/ 4 h 1219"/>
              <a:gd name="T10" fmla="*/ 1816 w 5702"/>
              <a:gd name="T11" fmla="*/ 6 h 1219"/>
              <a:gd name="T12" fmla="*/ 1922 w 5702"/>
              <a:gd name="T13" fmla="*/ 7 h 1219"/>
              <a:gd name="T14" fmla="*/ 2018 w 5702"/>
              <a:gd name="T15" fmla="*/ 11 h 1219"/>
              <a:gd name="T16" fmla="*/ 2102 w 5702"/>
              <a:gd name="T17" fmla="*/ 14 h 1219"/>
              <a:gd name="T18" fmla="*/ 2201 w 5702"/>
              <a:gd name="T19" fmla="*/ 20 h 1219"/>
              <a:gd name="T20" fmla="*/ 2293 w 5702"/>
              <a:gd name="T21" fmla="*/ 32 h 1219"/>
              <a:gd name="T22" fmla="*/ 2375 w 5702"/>
              <a:gd name="T23" fmla="*/ 46 h 1219"/>
              <a:gd name="T24" fmla="*/ 2452 w 5702"/>
              <a:gd name="T25" fmla="*/ 63 h 1219"/>
              <a:gd name="T26" fmla="*/ 2518 w 5702"/>
              <a:gd name="T27" fmla="*/ 84 h 1219"/>
              <a:gd name="T28" fmla="*/ 2579 w 5702"/>
              <a:gd name="T29" fmla="*/ 107 h 1219"/>
              <a:gd name="T30" fmla="*/ 2633 w 5702"/>
              <a:gd name="T31" fmla="*/ 131 h 1219"/>
              <a:gd name="T32" fmla="*/ 2680 w 5702"/>
              <a:gd name="T33" fmla="*/ 157 h 1219"/>
              <a:gd name="T34" fmla="*/ 2722 w 5702"/>
              <a:gd name="T35" fmla="*/ 185 h 1219"/>
              <a:gd name="T36" fmla="*/ 2756 w 5702"/>
              <a:gd name="T37" fmla="*/ 213 h 1219"/>
              <a:gd name="T38" fmla="*/ 2788 w 5702"/>
              <a:gd name="T39" fmla="*/ 241 h 1219"/>
              <a:gd name="T40" fmla="*/ 2812 w 5702"/>
              <a:gd name="T41" fmla="*/ 269 h 1219"/>
              <a:gd name="T42" fmla="*/ 2835 w 5702"/>
              <a:gd name="T43" fmla="*/ 295 h 1219"/>
              <a:gd name="T44" fmla="*/ 2852 w 5702"/>
              <a:gd name="T45" fmla="*/ 319 h 1219"/>
              <a:gd name="T46" fmla="*/ 2868 w 5702"/>
              <a:gd name="T47" fmla="*/ 295 h 1219"/>
              <a:gd name="T48" fmla="*/ 2891 w 5702"/>
              <a:gd name="T49" fmla="*/ 269 h 1219"/>
              <a:gd name="T50" fmla="*/ 2915 w 5702"/>
              <a:gd name="T51" fmla="*/ 241 h 1219"/>
              <a:gd name="T52" fmla="*/ 2946 w 5702"/>
              <a:gd name="T53" fmla="*/ 213 h 1219"/>
              <a:gd name="T54" fmla="*/ 2981 w 5702"/>
              <a:gd name="T55" fmla="*/ 185 h 1219"/>
              <a:gd name="T56" fmla="*/ 3023 w 5702"/>
              <a:gd name="T57" fmla="*/ 157 h 1219"/>
              <a:gd name="T58" fmla="*/ 3070 w 5702"/>
              <a:gd name="T59" fmla="*/ 131 h 1219"/>
              <a:gd name="T60" fmla="*/ 3124 w 5702"/>
              <a:gd name="T61" fmla="*/ 107 h 1219"/>
              <a:gd name="T62" fmla="*/ 3185 w 5702"/>
              <a:gd name="T63" fmla="*/ 84 h 1219"/>
              <a:gd name="T64" fmla="*/ 3253 w 5702"/>
              <a:gd name="T65" fmla="*/ 63 h 1219"/>
              <a:gd name="T66" fmla="*/ 3328 w 5702"/>
              <a:gd name="T67" fmla="*/ 46 h 1219"/>
              <a:gd name="T68" fmla="*/ 3409 w 5702"/>
              <a:gd name="T69" fmla="*/ 32 h 1219"/>
              <a:gd name="T70" fmla="*/ 3502 w 5702"/>
              <a:gd name="T71" fmla="*/ 20 h 1219"/>
              <a:gd name="T72" fmla="*/ 3601 w 5702"/>
              <a:gd name="T73" fmla="*/ 14 h 1219"/>
              <a:gd name="T74" fmla="*/ 3684 w 5702"/>
              <a:gd name="T75" fmla="*/ 11 h 1219"/>
              <a:gd name="T76" fmla="*/ 3780 w 5702"/>
              <a:gd name="T77" fmla="*/ 7 h 1219"/>
              <a:gd name="T78" fmla="*/ 3886 w 5702"/>
              <a:gd name="T79" fmla="*/ 6 h 1219"/>
              <a:gd name="T80" fmla="*/ 4005 w 5702"/>
              <a:gd name="T81" fmla="*/ 4 h 1219"/>
              <a:gd name="T82" fmla="*/ 4134 w 5702"/>
              <a:gd name="T83" fmla="*/ 2 h 1219"/>
              <a:gd name="T84" fmla="*/ 4275 w 5702"/>
              <a:gd name="T85" fmla="*/ 2 h 1219"/>
              <a:gd name="T86" fmla="*/ 4426 w 5702"/>
              <a:gd name="T87" fmla="*/ 0 h 1219"/>
              <a:gd name="T88" fmla="*/ 4588 w 5702"/>
              <a:gd name="T89" fmla="*/ 0 h 1219"/>
              <a:gd name="T90" fmla="*/ 4799 w 5702"/>
              <a:gd name="T91" fmla="*/ 0 h 1219"/>
              <a:gd name="T92" fmla="*/ 4999 w 5702"/>
              <a:gd name="T93" fmla="*/ 2 h 1219"/>
              <a:gd name="T94" fmla="*/ 5189 w 5702"/>
              <a:gd name="T95" fmla="*/ 4 h 1219"/>
              <a:gd name="T96" fmla="*/ 5368 w 5702"/>
              <a:gd name="T97" fmla="*/ 6 h 1219"/>
              <a:gd name="T98" fmla="*/ 5541 w 5702"/>
              <a:gd name="T99" fmla="*/ 7 h 1219"/>
              <a:gd name="T100" fmla="*/ 5702 w 5702"/>
              <a:gd name="T101" fmla="*/ 9 h 1219"/>
              <a:gd name="T102" fmla="*/ 5702 w 5702"/>
              <a:gd name="T103" fmla="*/ 1219 h 1219"/>
              <a:gd name="T104" fmla="*/ 0 w 5702"/>
              <a:gd name="T105" fmla="*/ 1219 h 1219"/>
              <a:gd name="T106" fmla="*/ 0 w 5702"/>
              <a:gd name="T107" fmla="*/ 9 h 1219"/>
              <a:gd name="T108" fmla="*/ 164 w 5702"/>
              <a:gd name="T109" fmla="*/ 7 h 1219"/>
              <a:gd name="T110" fmla="*/ 335 w 5702"/>
              <a:gd name="T111" fmla="*/ 6 h 1219"/>
              <a:gd name="T112" fmla="*/ 514 w 5702"/>
              <a:gd name="T113" fmla="*/ 4 h 1219"/>
              <a:gd name="T114" fmla="*/ 704 w 5702"/>
              <a:gd name="T115" fmla="*/ 2 h 1219"/>
              <a:gd name="T116" fmla="*/ 904 w 5702"/>
              <a:gd name="T117" fmla="*/ 0 h 1219"/>
              <a:gd name="T118" fmla="*/ 1115 w 5702"/>
              <a:gd name="T119" fmla="*/ 0 h 1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702" h="1219">
                <a:moveTo>
                  <a:pt x="1115" y="0"/>
                </a:moveTo>
                <a:lnTo>
                  <a:pt x="1277" y="0"/>
                </a:lnTo>
                <a:lnTo>
                  <a:pt x="1428" y="2"/>
                </a:lnTo>
                <a:lnTo>
                  <a:pt x="1569" y="2"/>
                </a:lnTo>
                <a:lnTo>
                  <a:pt x="1698" y="4"/>
                </a:lnTo>
                <a:lnTo>
                  <a:pt x="1816" y="6"/>
                </a:lnTo>
                <a:lnTo>
                  <a:pt x="1922" y="7"/>
                </a:lnTo>
                <a:lnTo>
                  <a:pt x="2018" y="11"/>
                </a:lnTo>
                <a:lnTo>
                  <a:pt x="2102" y="14"/>
                </a:lnTo>
                <a:lnTo>
                  <a:pt x="2201" y="20"/>
                </a:lnTo>
                <a:lnTo>
                  <a:pt x="2293" y="32"/>
                </a:lnTo>
                <a:lnTo>
                  <a:pt x="2375" y="46"/>
                </a:lnTo>
                <a:lnTo>
                  <a:pt x="2452" y="63"/>
                </a:lnTo>
                <a:lnTo>
                  <a:pt x="2518" y="84"/>
                </a:lnTo>
                <a:lnTo>
                  <a:pt x="2579" y="107"/>
                </a:lnTo>
                <a:lnTo>
                  <a:pt x="2633" y="131"/>
                </a:lnTo>
                <a:lnTo>
                  <a:pt x="2680" y="157"/>
                </a:lnTo>
                <a:lnTo>
                  <a:pt x="2722" y="185"/>
                </a:lnTo>
                <a:lnTo>
                  <a:pt x="2756" y="213"/>
                </a:lnTo>
                <a:lnTo>
                  <a:pt x="2788" y="241"/>
                </a:lnTo>
                <a:lnTo>
                  <a:pt x="2812" y="269"/>
                </a:lnTo>
                <a:lnTo>
                  <a:pt x="2835" y="295"/>
                </a:lnTo>
                <a:lnTo>
                  <a:pt x="2852" y="319"/>
                </a:lnTo>
                <a:lnTo>
                  <a:pt x="2868" y="295"/>
                </a:lnTo>
                <a:lnTo>
                  <a:pt x="2891" y="269"/>
                </a:lnTo>
                <a:lnTo>
                  <a:pt x="2915" y="241"/>
                </a:lnTo>
                <a:lnTo>
                  <a:pt x="2946" y="213"/>
                </a:lnTo>
                <a:lnTo>
                  <a:pt x="2981" y="185"/>
                </a:lnTo>
                <a:lnTo>
                  <a:pt x="3023" y="157"/>
                </a:lnTo>
                <a:lnTo>
                  <a:pt x="3070" y="131"/>
                </a:lnTo>
                <a:lnTo>
                  <a:pt x="3124" y="107"/>
                </a:lnTo>
                <a:lnTo>
                  <a:pt x="3185" y="84"/>
                </a:lnTo>
                <a:lnTo>
                  <a:pt x="3253" y="63"/>
                </a:lnTo>
                <a:lnTo>
                  <a:pt x="3328" y="46"/>
                </a:lnTo>
                <a:lnTo>
                  <a:pt x="3409" y="32"/>
                </a:lnTo>
                <a:lnTo>
                  <a:pt x="3502" y="20"/>
                </a:lnTo>
                <a:lnTo>
                  <a:pt x="3601" y="14"/>
                </a:lnTo>
                <a:lnTo>
                  <a:pt x="3684" y="11"/>
                </a:lnTo>
                <a:lnTo>
                  <a:pt x="3780" y="7"/>
                </a:lnTo>
                <a:lnTo>
                  <a:pt x="3886" y="6"/>
                </a:lnTo>
                <a:lnTo>
                  <a:pt x="4005" y="4"/>
                </a:lnTo>
                <a:lnTo>
                  <a:pt x="4134" y="2"/>
                </a:lnTo>
                <a:lnTo>
                  <a:pt x="4275" y="2"/>
                </a:lnTo>
                <a:lnTo>
                  <a:pt x="4426" y="0"/>
                </a:lnTo>
                <a:lnTo>
                  <a:pt x="4588" y="0"/>
                </a:lnTo>
                <a:lnTo>
                  <a:pt x="4799" y="0"/>
                </a:lnTo>
                <a:lnTo>
                  <a:pt x="4999" y="2"/>
                </a:lnTo>
                <a:lnTo>
                  <a:pt x="5189" y="4"/>
                </a:lnTo>
                <a:lnTo>
                  <a:pt x="5368" y="6"/>
                </a:lnTo>
                <a:lnTo>
                  <a:pt x="5541" y="7"/>
                </a:lnTo>
                <a:lnTo>
                  <a:pt x="5702" y="9"/>
                </a:lnTo>
                <a:lnTo>
                  <a:pt x="5702" y="1219"/>
                </a:lnTo>
                <a:lnTo>
                  <a:pt x="0" y="1219"/>
                </a:lnTo>
                <a:lnTo>
                  <a:pt x="0" y="9"/>
                </a:lnTo>
                <a:lnTo>
                  <a:pt x="164" y="7"/>
                </a:lnTo>
                <a:lnTo>
                  <a:pt x="335" y="6"/>
                </a:lnTo>
                <a:lnTo>
                  <a:pt x="514" y="4"/>
                </a:lnTo>
                <a:lnTo>
                  <a:pt x="704" y="2"/>
                </a:lnTo>
                <a:lnTo>
                  <a:pt x="904" y="0"/>
                </a:lnTo>
                <a:lnTo>
                  <a:pt x="1115" y="0"/>
                </a:lnTo>
                <a:close/>
              </a:path>
            </a:pathLst>
          </a:custGeom>
          <a:solidFill>
            <a:schemeClr val="accent1"/>
          </a:solidFill>
          <a:ln w="0">
            <a:noFill/>
            <a:prstDash val="solid"/>
            <a:round/>
            <a:headEnd/>
            <a:tailEnd/>
          </a:ln>
        </p:spPr>
        <p:txBody>
          <a:bodyPr vert="horz" wrap="square" lIns="121913" tIns="60956" rIns="121913" bIns="60956" numCol="1" anchor="t" anchorCtr="0" compatLnSpc="1">
            <a:prstTxWarp prst="textNoShape">
              <a:avLst/>
            </a:prstTxWarp>
          </a:bodyPr>
          <a:lstStyle/>
          <a:p>
            <a:endParaRPr lang="zh-CN" altLang="en-US" sz="1707"/>
          </a:p>
        </p:txBody>
      </p:sp>
      <p:sp>
        <p:nvSpPr>
          <p:cNvPr id="7" name="Freeform 7"/>
          <p:cNvSpPr>
            <a:spLocks/>
          </p:cNvSpPr>
          <p:nvPr/>
        </p:nvSpPr>
        <p:spPr bwMode="auto">
          <a:xfrm>
            <a:off x="335" y="4862760"/>
            <a:ext cx="12191331" cy="562268"/>
          </a:xfrm>
          <a:custGeom>
            <a:avLst/>
            <a:gdLst>
              <a:gd name="T0" fmla="*/ 1184 w 5702"/>
              <a:gd name="T1" fmla="*/ 0 h 394"/>
              <a:gd name="T2" fmla="*/ 1492 w 5702"/>
              <a:gd name="T3" fmla="*/ 2 h 394"/>
              <a:gd name="T4" fmla="*/ 1754 w 5702"/>
              <a:gd name="T5" fmla="*/ 5 h 394"/>
              <a:gd name="T6" fmla="*/ 1968 w 5702"/>
              <a:gd name="T7" fmla="*/ 11 h 394"/>
              <a:gd name="T8" fmla="*/ 2156 w 5702"/>
              <a:gd name="T9" fmla="*/ 19 h 394"/>
              <a:gd name="T10" fmla="*/ 2333 w 5702"/>
              <a:gd name="T11" fmla="*/ 42 h 394"/>
              <a:gd name="T12" fmla="*/ 2480 w 5702"/>
              <a:gd name="T13" fmla="*/ 78 h 394"/>
              <a:gd name="T14" fmla="*/ 2598 w 5702"/>
              <a:gd name="T15" fmla="*/ 122 h 394"/>
              <a:gd name="T16" fmla="*/ 2690 w 5702"/>
              <a:gd name="T17" fmla="*/ 172 h 394"/>
              <a:gd name="T18" fmla="*/ 2763 w 5702"/>
              <a:gd name="T19" fmla="*/ 225 h 394"/>
              <a:gd name="T20" fmla="*/ 2816 w 5702"/>
              <a:gd name="T21" fmla="*/ 277 h 394"/>
              <a:gd name="T22" fmla="*/ 2852 w 5702"/>
              <a:gd name="T23" fmla="*/ 326 h 394"/>
              <a:gd name="T24" fmla="*/ 2887 w 5702"/>
              <a:gd name="T25" fmla="*/ 277 h 394"/>
              <a:gd name="T26" fmla="*/ 2939 w 5702"/>
              <a:gd name="T27" fmla="*/ 225 h 394"/>
              <a:gd name="T28" fmla="*/ 3012 w 5702"/>
              <a:gd name="T29" fmla="*/ 172 h 394"/>
              <a:gd name="T30" fmla="*/ 3105 w 5702"/>
              <a:gd name="T31" fmla="*/ 122 h 394"/>
              <a:gd name="T32" fmla="*/ 3223 w 5702"/>
              <a:gd name="T33" fmla="*/ 78 h 394"/>
              <a:gd name="T34" fmla="*/ 3369 w 5702"/>
              <a:gd name="T35" fmla="*/ 42 h 394"/>
              <a:gd name="T36" fmla="*/ 3547 w 5702"/>
              <a:gd name="T37" fmla="*/ 19 h 394"/>
              <a:gd name="T38" fmla="*/ 3735 w 5702"/>
              <a:gd name="T39" fmla="*/ 11 h 394"/>
              <a:gd name="T40" fmla="*/ 3949 w 5702"/>
              <a:gd name="T41" fmla="*/ 5 h 394"/>
              <a:gd name="T42" fmla="*/ 4210 w 5702"/>
              <a:gd name="T43" fmla="*/ 2 h 394"/>
              <a:gd name="T44" fmla="*/ 4519 w 5702"/>
              <a:gd name="T45" fmla="*/ 0 h 394"/>
              <a:gd name="T46" fmla="*/ 4907 w 5702"/>
              <a:gd name="T47" fmla="*/ 0 h 394"/>
              <a:gd name="T48" fmla="*/ 5318 w 5702"/>
              <a:gd name="T49" fmla="*/ 2 h 394"/>
              <a:gd name="T50" fmla="*/ 5702 w 5702"/>
              <a:gd name="T51" fmla="*/ 5 h 394"/>
              <a:gd name="T52" fmla="*/ 5513 w 5702"/>
              <a:gd name="T53" fmla="*/ 72 h 394"/>
              <a:gd name="T54" fmla="*/ 5116 w 5702"/>
              <a:gd name="T55" fmla="*/ 70 h 394"/>
              <a:gd name="T56" fmla="*/ 4689 w 5702"/>
              <a:gd name="T57" fmla="*/ 68 h 394"/>
              <a:gd name="T58" fmla="*/ 4358 w 5702"/>
              <a:gd name="T59" fmla="*/ 70 h 394"/>
              <a:gd name="T60" fmla="*/ 4073 w 5702"/>
              <a:gd name="T61" fmla="*/ 72 h 394"/>
              <a:gd name="T62" fmla="*/ 3836 w 5702"/>
              <a:gd name="T63" fmla="*/ 75 h 394"/>
              <a:gd name="T64" fmla="*/ 3648 w 5702"/>
              <a:gd name="T65" fmla="*/ 80 h 394"/>
              <a:gd name="T66" fmla="*/ 3455 w 5702"/>
              <a:gd name="T67" fmla="*/ 98 h 394"/>
              <a:gd name="T68" fmla="*/ 3293 w 5702"/>
              <a:gd name="T69" fmla="*/ 127 h 394"/>
              <a:gd name="T70" fmla="*/ 3162 w 5702"/>
              <a:gd name="T71" fmla="*/ 167 h 394"/>
              <a:gd name="T72" fmla="*/ 3056 w 5702"/>
              <a:gd name="T73" fmla="*/ 214 h 394"/>
              <a:gd name="T74" fmla="*/ 2974 w 5702"/>
              <a:gd name="T75" fmla="*/ 266 h 394"/>
              <a:gd name="T76" fmla="*/ 2911 w 5702"/>
              <a:gd name="T77" fmla="*/ 320 h 394"/>
              <a:gd name="T78" fmla="*/ 2868 w 5702"/>
              <a:gd name="T79" fmla="*/ 371 h 394"/>
              <a:gd name="T80" fmla="*/ 2835 w 5702"/>
              <a:gd name="T81" fmla="*/ 371 h 394"/>
              <a:gd name="T82" fmla="*/ 2791 w 5702"/>
              <a:gd name="T83" fmla="*/ 320 h 394"/>
              <a:gd name="T84" fmla="*/ 2730 w 5702"/>
              <a:gd name="T85" fmla="*/ 266 h 394"/>
              <a:gd name="T86" fmla="*/ 2647 w 5702"/>
              <a:gd name="T87" fmla="*/ 214 h 394"/>
              <a:gd name="T88" fmla="*/ 2542 w 5702"/>
              <a:gd name="T89" fmla="*/ 167 h 394"/>
              <a:gd name="T90" fmla="*/ 2410 w 5702"/>
              <a:gd name="T91" fmla="*/ 127 h 394"/>
              <a:gd name="T92" fmla="*/ 2248 w 5702"/>
              <a:gd name="T93" fmla="*/ 98 h 394"/>
              <a:gd name="T94" fmla="*/ 2055 w 5702"/>
              <a:gd name="T95" fmla="*/ 80 h 394"/>
              <a:gd name="T96" fmla="*/ 1867 w 5702"/>
              <a:gd name="T97" fmla="*/ 75 h 394"/>
              <a:gd name="T98" fmla="*/ 1630 w 5702"/>
              <a:gd name="T99" fmla="*/ 72 h 394"/>
              <a:gd name="T100" fmla="*/ 1344 w 5702"/>
              <a:gd name="T101" fmla="*/ 70 h 394"/>
              <a:gd name="T102" fmla="*/ 1014 w 5702"/>
              <a:gd name="T103" fmla="*/ 68 h 394"/>
              <a:gd name="T104" fmla="*/ 587 w 5702"/>
              <a:gd name="T105" fmla="*/ 70 h 394"/>
              <a:gd name="T106" fmla="*/ 190 w 5702"/>
              <a:gd name="T107" fmla="*/ 72 h 394"/>
              <a:gd name="T108" fmla="*/ 0 w 5702"/>
              <a:gd name="T109" fmla="*/ 5 h 394"/>
              <a:gd name="T110" fmla="*/ 385 w 5702"/>
              <a:gd name="T111" fmla="*/ 2 h 394"/>
              <a:gd name="T112" fmla="*/ 796 w 5702"/>
              <a:gd name="T113" fmla="*/ 0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702" h="394">
                <a:moveTo>
                  <a:pt x="1014" y="0"/>
                </a:moveTo>
                <a:lnTo>
                  <a:pt x="1184" y="0"/>
                </a:lnTo>
                <a:lnTo>
                  <a:pt x="1344" y="0"/>
                </a:lnTo>
                <a:lnTo>
                  <a:pt x="1492" y="2"/>
                </a:lnTo>
                <a:lnTo>
                  <a:pt x="1630" y="4"/>
                </a:lnTo>
                <a:lnTo>
                  <a:pt x="1754" y="5"/>
                </a:lnTo>
                <a:lnTo>
                  <a:pt x="1867" y="7"/>
                </a:lnTo>
                <a:lnTo>
                  <a:pt x="1968" y="11"/>
                </a:lnTo>
                <a:lnTo>
                  <a:pt x="2055" y="12"/>
                </a:lnTo>
                <a:lnTo>
                  <a:pt x="2156" y="19"/>
                </a:lnTo>
                <a:lnTo>
                  <a:pt x="2248" y="30"/>
                </a:lnTo>
                <a:lnTo>
                  <a:pt x="2333" y="42"/>
                </a:lnTo>
                <a:lnTo>
                  <a:pt x="2410" y="59"/>
                </a:lnTo>
                <a:lnTo>
                  <a:pt x="2480" y="78"/>
                </a:lnTo>
                <a:lnTo>
                  <a:pt x="2542" y="99"/>
                </a:lnTo>
                <a:lnTo>
                  <a:pt x="2598" y="122"/>
                </a:lnTo>
                <a:lnTo>
                  <a:pt x="2647" y="146"/>
                </a:lnTo>
                <a:lnTo>
                  <a:pt x="2690" y="172"/>
                </a:lnTo>
                <a:lnTo>
                  <a:pt x="2730" y="199"/>
                </a:lnTo>
                <a:lnTo>
                  <a:pt x="2763" y="225"/>
                </a:lnTo>
                <a:lnTo>
                  <a:pt x="2791" y="253"/>
                </a:lnTo>
                <a:lnTo>
                  <a:pt x="2816" y="277"/>
                </a:lnTo>
                <a:lnTo>
                  <a:pt x="2835" y="303"/>
                </a:lnTo>
                <a:lnTo>
                  <a:pt x="2852" y="326"/>
                </a:lnTo>
                <a:lnTo>
                  <a:pt x="2868" y="303"/>
                </a:lnTo>
                <a:lnTo>
                  <a:pt x="2887" y="277"/>
                </a:lnTo>
                <a:lnTo>
                  <a:pt x="2911" y="253"/>
                </a:lnTo>
                <a:lnTo>
                  <a:pt x="2939" y="225"/>
                </a:lnTo>
                <a:lnTo>
                  <a:pt x="2974" y="199"/>
                </a:lnTo>
                <a:lnTo>
                  <a:pt x="3012" y="172"/>
                </a:lnTo>
                <a:lnTo>
                  <a:pt x="3056" y="146"/>
                </a:lnTo>
                <a:lnTo>
                  <a:pt x="3105" y="122"/>
                </a:lnTo>
                <a:lnTo>
                  <a:pt x="3162" y="99"/>
                </a:lnTo>
                <a:lnTo>
                  <a:pt x="3223" y="78"/>
                </a:lnTo>
                <a:lnTo>
                  <a:pt x="3293" y="59"/>
                </a:lnTo>
                <a:lnTo>
                  <a:pt x="3369" y="42"/>
                </a:lnTo>
                <a:lnTo>
                  <a:pt x="3455" y="30"/>
                </a:lnTo>
                <a:lnTo>
                  <a:pt x="3547" y="19"/>
                </a:lnTo>
                <a:lnTo>
                  <a:pt x="3648" y="12"/>
                </a:lnTo>
                <a:lnTo>
                  <a:pt x="3735" y="11"/>
                </a:lnTo>
                <a:lnTo>
                  <a:pt x="3836" y="7"/>
                </a:lnTo>
                <a:lnTo>
                  <a:pt x="3949" y="5"/>
                </a:lnTo>
                <a:lnTo>
                  <a:pt x="4073" y="4"/>
                </a:lnTo>
                <a:lnTo>
                  <a:pt x="4210" y="2"/>
                </a:lnTo>
                <a:lnTo>
                  <a:pt x="4358" y="0"/>
                </a:lnTo>
                <a:lnTo>
                  <a:pt x="4519" y="0"/>
                </a:lnTo>
                <a:lnTo>
                  <a:pt x="4689" y="0"/>
                </a:lnTo>
                <a:lnTo>
                  <a:pt x="4907" y="0"/>
                </a:lnTo>
                <a:lnTo>
                  <a:pt x="5116" y="2"/>
                </a:lnTo>
                <a:lnTo>
                  <a:pt x="5318" y="2"/>
                </a:lnTo>
                <a:lnTo>
                  <a:pt x="5513" y="4"/>
                </a:lnTo>
                <a:lnTo>
                  <a:pt x="5702" y="5"/>
                </a:lnTo>
                <a:lnTo>
                  <a:pt x="5702" y="73"/>
                </a:lnTo>
                <a:lnTo>
                  <a:pt x="5513" y="72"/>
                </a:lnTo>
                <a:lnTo>
                  <a:pt x="5318" y="70"/>
                </a:lnTo>
                <a:lnTo>
                  <a:pt x="5116" y="70"/>
                </a:lnTo>
                <a:lnTo>
                  <a:pt x="4907" y="68"/>
                </a:lnTo>
                <a:lnTo>
                  <a:pt x="4689" y="68"/>
                </a:lnTo>
                <a:lnTo>
                  <a:pt x="4519" y="68"/>
                </a:lnTo>
                <a:lnTo>
                  <a:pt x="4358" y="70"/>
                </a:lnTo>
                <a:lnTo>
                  <a:pt x="4210" y="70"/>
                </a:lnTo>
                <a:lnTo>
                  <a:pt x="4073" y="72"/>
                </a:lnTo>
                <a:lnTo>
                  <a:pt x="3949" y="73"/>
                </a:lnTo>
                <a:lnTo>
                  <a:pt x="3836" y="75"/>
                </a:lnTo>
                <a:lnTo>
                  <a:pt x="3735" y="78"/>
                </a:lnTo>
                <a:lnTo>
                  <a:pt x="3648" y="80"/>
                </a:lnTo>
                <a:lnTo>
                  <a:pt x="3547" y="87"/>
                </a:lnTo>
                <a:lnTo>
                  <a:pt x="3455" y="98"/>
                </a:lnTo>
                <a:lnTo>
                  <a:pt x="3369" y="110"/>
                </a:lnTo>
                <a:lnTo>
                  <a:pt x="3293" y="127"/>
                </a:lnTo>
                <a:lnTo>
                  <a:pt x="3223" y="146"/>
                </a:lnTo>
                <a:lnTo>
                  <a:pt x="3162" y="167"/>
                </a:lnTo>
                <a:lnTo>
                  <a:pt x="3105" y="190"/>
                </a:lnTo>
                <a:lnTo>
                  <a:pt x="3056" y="214"/>
                </a:lnTo>
                <a:lnTo>
                  <a:pt x="3012" y="240"/>
                </a:lnTo>
                <a:lnTo>
                  <a:pt x="2974" y="266"/>
                </a:lnTo>
                <a:lnTo>
                  <a:pt x="2939" y="293"/>
                </a:lnTo>
                <a:lnTo>
                  <a:pt x="2911" y="320"/>
                </a:lnTo>
                <a:lnTo>
                  <a:pt x="2887" y="345"/>
                </a:lnTo>
                <a:lnTo>
                  <a:pt x="2868" y="371"/>
                </a:lnTo>
                <a:lnTo>
                  <a:pt x="2852" y="394"/>
                </a:lnTo>
                <a:lnTo>
                  <a:pt x="2835" y="371"/>
                </a:lnTo>
                <a:lnTo>
                  <a:pt x="2816" y="345"/>
                </a:lnTo>
                <a:lnTo>
                  <a:pt x="2791" y="320"/>
                </a:lnTo>
                <a:lnTo>
                  <a:pt x="2763" y="293"/>
                </a:lnTo>
                <a:lnTo>
                  <a:pt x="2730" y="266"/>
                </a:lnTo>
                <a:lnTo>
                  <a:pt x="2690" y="240"/>
                </a:lnTo>
                <a:lnTo>
                  <a:pt x="2647" y="214"/>
                </a:lnTo>
                <a:lnTo>
                  <a:pt x="2598" y="190"/>
                </a:lnTo>
                <a:lnTo>
                  <a:pt x="2542" y="167"/>
                </a:lnTo>
                <a:lnTo>
                  <a:pt x="2480" y="146"/>
                </a:lnTo>
                <a:lnTo>
                  <a:pt x="2410" y="127"/>
                </a:lnTo>
                <a:lnTo>
                  <a:pt x="2333" y="110"/>
                </a:lnTo>
                <a:lnTo>
                  <a:pt x="2248" y="98"/>
                </a:lnTo>
                <a:lnTo>
                  <a:pt x="2156" y="87"/>
                </a:lnTo>
                <a:lnTo>
                  <a:pt x="2055" y="80"/>
                </a:lnTo>
                <a:lnTo>
                  <a:pt x="1968" y="78"/>
                </a:lnTo>
                <a:lnTo>
                  <a:pt x="1867" y="75"/>
                </a:lnTo>
                <a:lnTo>
                  <a:pt x="1754" y="73"/>
                </a:lnTo>
                <a:lnTo>
                  <a:pt x="1630" y="72"/>
                </a:lnTo>
                <a:lnTo>
                  <a:pt x="1492" y="70"/>
                </a:lnTo>
                <a:lnTo>
                  <a:pt x="1344" y="70"/>
                </a:lnTo>
                <a:lnTo>
                  <a:pt x="1184" y="68"/>
                </a:lnTo>
                <a:lnTo>
                  <a:pt x="1014" y="68"/>
                </a:lnTo>
                <a:lnTo>
                  <a:pt x="796" y="68"/>
                </a:lnTo>
                <a:lnTo>
                  <a:pt x="587" y="70"/>
                </a:lnTo>
                <a:lnTo>
                  <a:pt x="385" y="70"/>
                </a:lnTo>
                <a:lnTo>
                  <a:pt x="190" y="72"/>
                </a:lnTo>
                <a:lnTo>
                  <a:pt x="0" y="73"/>
                </a:lnTo>
                <a:lnTo>
                  <a:pt x="0" y="5"/>
                </a:lnTo>
                <a:lnTo>
                  <a:pt x="190" y="4"/>
                </a:lnTo>
                <a:lnTo>
                  <a:pt x="385" y="2"/>
                </a:lnTo>
                <a:lnTo>
                  <a:pt x="587" y="2"/>
                </a:lnTo>
                <a:lnTo>
                  <a:pt x="796" y="0"/>
                </a:lnTo>
                <a:lnTo>
                  <a:pt x="1014" y="0"/>
                </a:lnTo>
                <a:close/>
              </a:path>
            </a:pathLst>
          </a:custGeom>
          <a:solidFill>
            <a:schemeClr val="accent1"/>
          </a:solidFill>
          <a:ln w="0">
            <a:noFill/>
            <a:prstDash val="solid"/>
            <a:round/>
            <a:headEnd/>
            <a:tailEnd/>
          </a:ln>
        </p:spPr>
        <p:txBody>
          <a:bodyPr vert="horz" wrap="square" lIns="121913" tIns="60956" rIns="121913" bIns="60956" numCol="1" anchor="t" anchorCtr="0" compatLnSpc="1">
            <a:prstTxWarp prst="textNoShape">
              <a:avLst/>
            </a:prstTxWarp>
          </a:bodyPr>
          <a:lstStyle/>
          <a:p>
            <a:endParaRPr lang="zh-CN" altLang="en-US" sz="1707"/>
          </a:p>
        </p:txBody>
      </p:sp>
      <p:pic>
        <p:nvPicPr>
          <p:cNvPr id="8" name="图片 7"/>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76526" y="5518109"/>
            <a:ext cx="939800" cy="93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58330655"/>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任意多边形 30"/>
          <p:cNvSpPr/>
          <p:nvPr>
            <p:custDataLst>
              <p:tags r:id="rId1"/>
            </p:custDataLst>
          </p:nvPr>
        </p:nvSpPr>
        <p:spPr>
          <a:xfrm>
            <a:off x="796994" y="891255"/>
            <a:ext cx="11395006" cy="45719"/>
          </a:xfrm>
          <a:custGeom>
            <a:avLst/>
            <a:gdLst>
              <a:gd name="connsiteX0" fmla="*/ 0 w 12125327"/>
              <a:gd name="connsiteY0" fmla="*/ 0 h 31282"/>
              <a:gd name="connsiteX1" fmla="*/ 12125327 w 12125327"/>
              <a:gd name="connsiteY1" fmla="*/ 0 h 31282"/>
              <a:gd name="connsiteX2" fmla="*/ 12125327 w 12125327"/>
              <a:gd name="connsiteY2" fmla="*/ 31282 h 31282"/>
              <a:gd name="connsiteX3" fmla="*/ 17139 w 12125327"/>
              <a:gd name="connsiteY3" fmla="*/ 31282 h 31282"/>
            </a:gdLst>
            <a:ahLst/>
            <a:cxnLst>
              <a:cxn ang="0">
                <a:pos x="connsiteX0" y="connsiteY0"/>
              </a:cxn>
              <a:cxn ang="0">
                <a:pos x="connsiteX1" y="connsiteY1"/>
              </a:cxn>
              <a:cxn ang="0">
                <a:pos x="connsiteX2" y="connsiteY2"/>
              </a:cxn>
              <a:cxn ang="0">
                <a:pos x="connsiteX3" y="connsiteY3"/>
              </a:cxn>
            </a:cxnLst>
            <a:rect l="l" t="t" r="r" b="b"/>
            <a:pathLst>
              <a:path w="12125327" h="31282">
                <a:moveTo>
                  <a:pt x="0" y="0"/>
                </a:moveTo>
                <a:lnTo>
                  <a:pt x="12125327" y="0"/>
                </a:lnTo>
                <a:lnTo>
                  <a:pt x="12125327" y="31282"/>
                </a:lnTo>
                <a:lnTo>
                  <a:pt x="17139" y="31282"/>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35" tIns="45718" rIns="91435" bIns="45718" numCol="1" spcCol="0" rtlCol="0" fromWordArt="0" anchor="ctr" anchorCtr="0" forceAA="0" compatLnSpc="1">
            <a:prstTxWarp prst="textNoShape">
              <a:avLst/>
            </a:prstTxWarp>
            <a:noAutofit/>
          </a:bodyPr>
          <a:lstStyle/>
          <a:p>
            <a:pPr algn="ctr"/>
            <a:endParaRPr lang="zh-CN" altLang="en-US" sz="1898">
              <a:latin typeface="Arial" panose="020B0604020202020204" pitchFamily="34" charset="0"/>
              <a:ea typeface="微软雅黑" panose="020B0503020204020204" pitchFamily="34" charset="-122"/>
              <a:sym typeface="Arial" panose="020B0604020202020204" pitchFamily="34" charset="0"/>
            </a:endParaRPr>
          </a:p>
        </p:txBody>
      </p:sp>
      <p:sp>
        <p:nvSpPr>
          <p:cNvPr id="32" name="任意多边形 31"/>
          <p:cNvSpPr/>
          <p:nvPr>
            <p:custDataLst>
              <p:tags r:id="rId2"/>
            </p:custDataLst>
          </p:nvPr>
        </p:nvSpPr>
        <p:spPr>
          <a:xfrm>
            <a:off x="0" y="133622"/>
            <a:ext cx="1219198" cy="815004"/>
          </a:xfrm>
          <a:custGeom>
            <a:avLst/>
            <a:gdLst>
              <a:gd name="connsiteX0" fmla="*/ 284734 w 577217"/>
              <a:gd name="connsiteY0" fmla="*/ 0 h 536832"/>
              <a:gd name="connsiteX1" fmla="*/ 577217 w 577217"/>
              <a:gd name="connsiteY1" fmla="*/ 536832 h 536832"/>
              <a:gd name="connsiteX2" fmla="*/ 0 w 577217"/>
              <a:gd name="connsiteY2" fmla="*/ 536832 h 536832"/>
              <a:gd name="connsiteX3" fmla="*/ 0 w 577217"/>
              <a:gd name="connsiteY3" fmla="*/ 184 h 536832"/>
            </a:gdLst>
            <a:ahLst/>
            <a:cxnLst>
              <a:cxn ang="0">
                <a:pos x="connsiteX0" y="connsiteY0"/>
              </a:cxn>
              <a:cxn ang="0">
                <a:pos x="connsiteX1" y="connsiteY1"/>
              </a:cxn>
              <a:cxn ang="0">
                <a:pos x="connsiteX2" y="connsiteY2"/>
              </a:cxn>
              <a:cxn ang="0">
                <a:pos x="connsiteX3" y="connsiteY3"/>
              </a:cxn>
            </a:cxnLst>
            <a:rect l="l" t="t" r="r" b="b"/>
            <a:pathLst>
              <a:path w="577217" h="536832">
                <a:moveTo>
                  <a:pt x="284734" y="0"/>
                </a:moveTo>
                <a:lnTo>
                  <a:pt x="577217" y="536832"/>
                </a:lnTo>
                <a:lnTo>
                  <a:pt x="0" y="536832"/>
                </a:lnTo>
                <a:lnTo>
                  <a:pt x="0" y="184"/>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35" tIns="45718" rIns="91435" bIns="45718" numCol="1" spcCol="0" rtlCol="0" fromWordArt="0" anchor="ctr" anchorCtr="0" forceAA="0" compatLnSpc="1">
            <a:prstTxWarp prst="textNoShape">
              <a:avLst/>
            </a:prstTxWarp>
            <a:noAutofit/>
          </a:bodyPr>
          <a:lstStyle/>
          <a:p>
            <a:pPr algn="ctr"/>
            <a:endParaRPr lang="zh-CN" altLang="en-US" sz="1898" dirty="0">
              <a:solidFill>
                <a:srgbClr val="7EC234"/>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Content Placeholder 2"/>
          <p:cNvSpPr txBox="1">
            <a:spLocks/>
          </p:cNvSpPr>
          <p:nvPr/>
        </p:nvSpPr>
        <p:spPr>
          <a:xfrm>
            <a:off x="1447798" y="303763"/>
            <a:ext cx="4089402" cy="369332"/>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r>
              <a:rPr lang="en-US" altLang="zh-CN" sz="2400" dirty="0" err="1">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p</a:t>
            </a:r>
            <a:r>
              <a:rPr lang="en-US" altLang="zh-CN" sz="2400" dirty="0" err="1" smtClean="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hylo</a:t>
            </a:r>
            <a:r>
              <a:rPr lang="en-US" altLang="zh-CN" sz="2400" dirty="0" smtClean="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-spark</a:t>
            </a:r>
            <a:endParaRPr lang="en-US" sz="2400" dirty="0">
              <a:solidFill>
                <a:srgbClr val="003366"/>
              </a:solidFill>
              <a:latin typeface="Arial" panose="020B0604020202020204" pitchFamily="34" charset="0"/>
              <a:ea typeface="微软雅黑" panose="020B0503020204020204" pitchFamily="34" charset="-122"/>
              <a:cs typeface="+mn-ea"/>
              <a:sym typeface="Arial" panose="020B0604020202020204" pitchFamily="34" charset="0"/>
            </a:endParaRPr>
          </a:p>
        </p:txBody>
      </p:sp>
      <p:pic>
        <p:nvPicPr>
          <p:cNvPr id="13" name="图片 12"/>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1290083" y="66387"/>
            <a:ext cx="759112" cy="75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内容占位符 2"/>
          <p:cNvSpPr txBox="1">
            <a:spLocks/>
          </p:cNvSpPr>
          <p:nvPr/>
        </p:nvSpPr>
        <p:spPr>
          <a:xfrm>
            <a:off x="1533595" y="1445738"/>
            <a:ext cx="10515600" cy="4351338"/>
          </a:xfrm>
          <a:prstGeom prst="rect">
            <a:avLst/>
          </a:prstGeom>
        </p:spPr>
        <p:txBody>
          <a:bodyPr/>
          <a:lstStyle>
            <a:lvl1pPr marL="216755" indent="-216755" algn="l" defTabSz="867015" rtl="0" eaLnBrk="1" latinLnBrk="0" hangingPunct="1">
              <a:lnSpc>
                <a:spcPct val="90000"/>
              </a:lnSpc>
              <a:spcBef>
                <a:spcPts val="948"/>
              </a:spcBef>
              <a:buFont typeface="Arial" panose="020B0604020202020204" pitchFamily="34" charset="0"/>
              <a:buChar char="•"/>
              <a:defRPr sz="2655" kern="1200">
                <a:solidFill>
                  <a:schemeClr val="tx1"/>
                </a:solidFill>
                <a:latin typeface="+mn-lt"/>
                <a:ea typeface="+mn-ea"/>
                <a:cs typeface="+mn-cs"/>
              </a:defRPr>
            </a:lvl1pPr>
            <a:lvl2pPr marL="650262" indent="-216755" algn="l" defTabSz="867015" rtl="0" eaLnBrk="1" latinLnBrk="0" hangingPunct="1">
              <a:lnSpc>
                <a:spcPct val="90000"/>
              </a:lnSpc>
              <a:spcBef>
                <a:spcPts val="474"/>
              </a:spcBef>
              <a:buFont typeface="Arial" panose="020B0604020202020204" pitchFamily="34" charset="0"/>
              <a:buChar char="•"/>
              <a:defRPr sz="2275" kern="1200">
                <a:solidFill>
                  <a:schemeClr val="tx1"/>
                </a:solidFill>
                <a:latin typeface="+mn-lt"/>
                <a:ea typeface="+mn-ea"/>
                <a:cs typeface="+mn-cs"/>
              </a:defRPr>
            </a:lvl2pPr>
            <a:lvl3pPr marL="1083767" indent="-216755" algn="l" defTabSz="867015" rtl="0" eaLnBrk="1" latinLnBrk="0" hangingPunct="1">
              <a:lnSpc>
                <a:spcPct val="90000"/>
              </a:lnSpc>
              <a:spcBef>
                <a:spcPts val="474"/>
              </a:spcBef>
              <a:buFont typeface="Arial" panose="020B0604020202020204" pitchFamily="34" charset="0"/>
              <a:buChar char="•"/>
              <a:defRPr sz="1896" kern="1200">
                <a:solidFill>
                  <a:schemeClr val="tx1"/>
                </a:solidFill>
                <a:latin typeface="+mn-lt"/>
                <a:ea typeface="+mn-ea"/>
                <a:cs typeface="+mn-cs"/>
              </a:defRPr>
            </a:lvl3pPr>
            <a:lvl4pPr marL="1517276" indent="-216755" algn="l" defTabSz="867015" rtl="0" eaLnBrk="1" latinLnBrk="0" hangingPunct="1">
              <a:lnSpc>
                <a:spcPct val="90000"/>
              </a:lnSpc>
              <a:spcBef>
                <a:spcPts val="474"/>
              </a:spcBef>
              <a:buFont typeface="Arial" panose="020B0604020202020204" pitchFamily="34" charset="0"/>
              <a:buChar char="•"/>
              <a:defRPr sz="1707" kern="1200">
                <a:solidFill>
                  <a:schemeClr val="tx1"/>
                </a:solidFill>
                <a:latin typeface="+mn-lt"/>
                <a:ea typeface="+mn-ea"/>
                <a:cs typeface="+mn-cs"/>
              </a:defRPr>
            </a:lvl4pPr>
            <a:lvl5pPr marL="1950783" indent="-216755" algn="l" defTabSz="867015" rtl="0" eaLnBrk="1" latinLnBrk="0" hangingPunct="1">
              <a:lnSpc>
                <a:spcPct val="90000"/>
              </a:lnSpc>
              <a:spcBef>
                <a:spcPts val="474"/>
              </a:spcBef>
              <a:buFont typeface="Arial" panose="020B0604020202020204" pitchFamily="34" charset="0"/>
              <a:buChar char="•"/>
              <a:defRPr sz="1707" kern="1200">
                <a:solidFill>
                  <a:schemeClr val="tx1"/>
                </a:solidFill>
                <a:latin typeface="+mn-lt"/>
                <a:ea typeface="+mn-ea"/>
                <a:cs typeface="+mn-cs"/>
              </a:defRPr>
            </a:lvl5pPr>
            <a:lvl6pPr marL="2384290" indent="-216755" algn="l" defTabSz="867015" rtl="0" eaLnBrk="1" latinLnBrk="0" hangingPunct="1">
              <a:lnSpc>
                <a:spcPct val="90000"/>
              </a:lnSpc>
              <a:spcBef>
                <a:spcPts val="474"/>
              </a:spcBef>
              <a:buFont typeface="Arial" panose="020B0604020202020204" pitchFamily="34" charset="0"/>
              <a:buChar char="•"/>
              <a:defRPr sz="1707" kern="1200">
                <a:solidFill>
                  <a:schemeClr val="tx1"/>
                </a:solidFill>
                <a:latin typeface="+mn-lt"/>
                <a:ea typeface="+mn-ea"/>
                <a:cs typeface="+mn-cs"/>
              </a:defRPr>
            </a:lvl6pPr>
            <a:lvl7pPr marL="2817799" indent="-216755" algn="l" defTabSz="867015" rtl="0" eaLnBrk="1" latinLnBrk="0" hangingPunct="1">
              <a:lnSpc>
                <a:spcPct val="90000"/>
              </a:lnSpc>
              <a:spcBef>
                <a:spcPts val="474"/>
              </a:spcBef>
              <a:buFont typeface="Arial" panose="020B0604020202020204" pitchFamily="34" charset="0"/>
              <a:buChar char="•"/>
              <a:defRPr sz="1707" kern="1200">
                <a:solidFill>
                  <a:schemeClr val="tx1"/>
                </a:solidFill>
                <a:latin typeface="+mn-lt"/>
                <a:ea typeface="+mn-ea"/>
                <a:cs typeface="+mn-cs"/>
              </a:defRPr>
            </a:lvl7pPr>
            <a:lvl8pPr marL="3251306" indent="-216755" algn="l" defTabSz="867015" rtl="0" eaLnBrk="1" latinLnBrk="0" hangingPunct="1">
              <a:lnSpc>
                <a:spcPct val="90000"/>
              </a:lnSpc>
              <a:spcBef>
                <a:spcPts val="474"/>
              </a:spcBef>
              <a:buFont typeface="Arial" panose="020B0604020202020204" pitchFamily="34" charset="0"/>
              <a:buChar char="•"/>
              <a:defRPr sz="1707" kern="1200">
                <a:solidFill>
                  <a:schemeClr val="tx1"/>
                </a:solidFill>
                <a:latin typeface="+mn-lt"/>
                <a:ea typeface="+mn-ea"/>
                <a:cs typeface="+mn-cs"/>
              </a:defRPr>
            </a:lvl8pPr>
            <a:lvl9pPr marL="3684813" indent="-216755" algn="l" defTabSz="867015" rtl="0" eaLnBrk="1" latinLnBrk="0" hangingPunct="1">
              <a:lnSpc>
                <a:spcPct val="90000"/>
              </a:lnSpc>
              <a:spcBef>
                <a:spcPts val="474"/>
              </a:spcBef>
              <a:buFont typeface="Arial" panose="020B0604020202020204" pitchFamily="34" charset="0"/>
              <a:buChar char="•"/>
              <a:defRPr sz="1707" kern="1200">
                <a:solidFill>
                  <a:schemeClr val="tx1"/>
                </a:solidFill>
                <a:latin typeface="+mn-lt"/>
                <a:ea typeface="+mn-ea"/>
                <a:cs typeface="+mn-cs"/>
              </a:defRPr>
            </a:lvl9pPr>
          </a:lstStyle>
          <a:p>
            <a:pPr marL="0" indent="0">
              <a:lnSpc>
                <a:spcPct val="150000"/>
              </a:lnSpc>
              <a:buNone/>
            </a:pPr>
            <a:r>
              <a:rPr lang="zh-CN" altLang="en-US" sz="2800" dirty="0" smtClean="0"/>
              <a:t>为什么要并行？</a:t>
            </a:r>
            <a:endParaRPr lang="en-US" altLang="zh-CN" sz="2800" dirty="0" smtClean="0"/>
          </a:p>
          <a:p>
            <a:pPr lvl="1">
              <a:lnSpc>
                <a:spcPct val="150000"/>
              </a:lnSpc>
            </a:pPr>
            <a:r>
              <a:rPr lang="zh-CN" altLang="en-US" dirty="0" smtClean="0"/>
              <a:t>用</a:t>
            </a:r>
            <a:r>
              <a:rPr lang="en-US" altLang="zh-CN" dirty="0" smtClean="0"/>
              <a:t>consensus</a:t>
            </a:r>
            <a:r>
              <a:rPr lang="zh-CN" altLang="en-US" dirty="0" smtClean="0"/>
              <a:t>加速后的算法运算时间依旧不理想</a:t>
            </a:r>
            <a:endParaRPr lang="en-US" altLang="zh-CN" dirty="0"/>
          </a:p>
          <a:p>
            <a:pPr marL="0" indent="0">
              <a:lnSpc>
                <a:spcPct val="150000"/>
              </a:lnSpc>
              <a:buNone/>
            </a:pPr>
            <a:endParaRPr lang="en-US" altLang="zh-CN" dirty="0" smtClean="0"/>
          </a:p>
          <a:p>
            <a:pPr marL="0" indent="0">
              <a:lnSpc>
                <a:spcPct val="150000"/>
              </a:lnSpc>
              <a:buNone/>
            </a:pPr>
            <a:r>
              <a:rPr lang="zh-CN" altLang="en-US" sz="2800" dirty="0" smtClean="0"/>
              <a:t>为什么选</a:t>
            </a:r>
            <a:r>
              <a:rPr lang="en-US" altLang="zh-CN" sz="2800" dirty="0" smtClean="0"/>
              <a:t>spark</a:t>
            </a:r>
            <a:r>
              <a:rPr lang="zh-CN" altLang="en-US" sz="2800" dirty="0" smtClean="0"/>
              <a:t>？</a:t>
            </a:r>
            <a:endParaRPr lang="en-US" altLang="zh-CN" sz="2800" dirty="0" smtClean="0"/>
          </a:p>
          <a:p>
            <a:pPr lvl="1">
              <a:lnSpc>
                <a:spcPct val="150000"/>
              </a:lnSpc>
            </a:pPr>
            <a:r>
              <a:rPr lang="en-US" altLang="zh-CN" dirty="0"/>
              <a:t>Spark</a:t>
            </a:r>
            <a:r>
              <a:rPr lang="zh-CN" altLang="en-US" dirty="0"/>
              <a:t>性能</a:t>
            </a:r>
            <a:r>
              <a:rPr lang="zh-CN" altLang="en-US" dirty="0" smtClean="0"/>
              <a:t>高</a:t>
            </a:r>
            <a:endParaRPr lang="en-US" altLang="zh-CN" dirty="0" smtClean="0"/>
          </a:p>
          <a:p>
            <a:pPr lvl="1">
              <a:lnSpc>
                <a:spcPct val="150000"/>
              </a:lnSpc>
            </a:pPr>
            <a:r>
              <a:rPr lang="zh-CN" altLang="en-US" dirty="0" smtClean="0"/>
              <a:t>集群可扩展性强</a:t>
            </a:r>
            <a:endParaRPr lang="en-US" altLang="zh-CN" dirty="0" smtClean="0"/>
          </a:p>
          <a:p>
            <a:pPr lvl="1">
              <a:lnSpc>
                <a:spcPct val="150000"/>
              </a:lnSpc>
            </a:pPr>
            <a:r>
              <a:rPr lang="zh-CN" altLang="en-US" dirty="0"/>
              <a:t>易于</a:t>
            </a:r>
            <a:r>
              <a:rPr lang="zh-CN" altLang="en-US" dirty="0" smtClean="0"/>
              <a:t>实现</a:t>
            </a:r>
            <a:endParaRPr lang="en-US" altLang="zh-CN" dirty="0"/>
          </a:p>
        </p:txBody>
      </p:sp>
    </p:spTree>
    <p:extLst>
      <p:ext uri="{BB962C8B-B14F-4D97-AF65-F5344CB8AC3E}">
        <p14:creationId xmlns:p14="http://schemas.microsoft.com/office/powerpoint/2010/main" val="3602738395"/>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任意多边形 30"/>
          <p:cNvSpPr/>
          <p:nvPr>
            <p:custDataLst>
              <p:tags r:id="rId1"/>
            </p:custDataLst>
          </p:nvPr>
        </p:nvSpPr>
        <p:spPr>
          <a:xfrm>
            <a:off x="796994" y="891255"/>
            <a:ext cx="11395006" cy="45719"/>
          </a:xfrm>
          <a:custGeom>
            <a:avLst/>
            <a:gdLst>
              <a:gd name="connsiteX0" fmla="*/ 0 w 12125327"/>
              <a:gd name="connsiteY0" fmla="*/ 0 h 31282"/>
              <a:gd name="connsiteX1" fmla="*/ 12125327 w 12125327"/>
              <a:gd name="connsiteY1" fmla="*/ 0 h 31282"/>
              <a:gd name="connsiteX2" fmla="*/ 12125327 w 12125327"/>
              <a:gd name="connsiteY2" fmla="*/ 31282 h 31282"/>
              <a:gd name="connsiteX3" fmla="*/ 17139 w 12125327"/>
              <a:gd name="connsiteY3" fmla="*/ 31282 h 31282"/>
            </a:gdLst>
            <a:ahLst/>
            <a:cxnLst>
              <a:cxn ang="0">
                <a:pos x="connsiteX0" y="connsiteY0"/>
              </a:cxn>
              <a:cxn ang="0">
                <a:pos x="connsiteX1" y="connsiteY1"/>
              </a:cxn>
              <a:cxn ang="0">
                <a:pos x="connsiteX2" y="connsiteY2"/>
              </a:cxn>
              <a:cxn ang="0">
                <a:pos x="connsiteX3" y="connsiteY3"/>
              </a:cxn>
            </a:cxnLst>
            <a:rect l="l" t="t" r="r" b="b"/>
            <a:pathLst>
              <a:path w="12125327" h="31282">
                <a:moveTo>
                  <a:pt x="0" y="0"/>
                </a:moveTo>
                <a:lnTo>
                  <a:pt x="12125327" y="0"/>
                </a:lnTo>
                <a:lnTo>
                  <a:pt x="12125327" y="31282"/>
                </a:lnTo>
                <a:lnTo>
                  <a:pt x="17139" y="31282"/>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35" tIns="45718" rIns="91435" bIns="45718" numCol="1" spcCol="0" rtlCol="0" fromWordArt="0" anchor="ctr" anchorCtr="0" forceAA="0" compatLnSpc="1">
            <a:prstTxWarp prst="textNoShape">
              <a:avLst/>
            </a:prstTxWarp>
            <a:noAutofit/>
          </a:bodyPr>
          <a:lstStyle/>
          <a:p>
            <a:pPr algn="ctr"/>
            <a:endParaRPr lang="zh-CN" altLang="en-US" sz="1898">
              <a:latin typeface="Arial" panose="020B0604020202020204" pitchFamily="34" charset="0"/>
              <a:ea typeface="微软雅黑" panose="020B0503020204020204" pitchFamily="34" charset="-122"/>
              <a:sym typeface="Arial" panose="020B0604020202020204" pitchFamily="34" charset="0"/>
            </a:endParaRPr>
          </a:p>
        </p:txBody>
      </p:sp>
      <p:sp>
        <p:nvSpPr>
          <p:cNvPr id="32" name="任意多边形 31"/>
          <p:cNvSpPr/>
          <p:nvPr>
            <p:custDataLst>
              <p:tags r:id="rId2"/>
            </p:custDataLst>
          </p:nvPr>
        </p:nvSpPr>
        <p:spPr>
          <a:xfrm>
            <a:off x="0" y="133622"/>
            <a:ext cx="1219198" cy="815004"/>
          </a:xfrm>
          <a:custGeom>
            <a:avLst/>
            <a:gdLst>
              <a:gd name="connsiteX0" fmla="*/ 284734 w 577217"/>
              <a:gd name="connsiteY0" fmla="*/ 0 h 536832"/>
              <a:gd name="connsiteX1" fmla="*/ 577217 w 577217"/>
              <a:gd name="connsiteY1" fmla="*/ 536832 h 536832"/>
              <a:gd name="connsiteX2" fmla="*/ 0 w 577217"/>
              <a:gd name="connsiteY2" fmla="*/ 536832 h 536832"/>
              <a:gd name="connsiteX3" fmla="*/ 0 w 577217"/>
              <a:gd name="connsiteY3" fmla="*/ 184 h 536832"/>
            </a:gdLst>
            <a:ahLst/>
            <a:cxnLst>
              <a:cxn ang="0">
                <a:pos x="connsiteX0" y="connsiteY0"/>
              </a:cxn>
              <a:cxn ang="0">
                <a:pos x="connsiteX1" y="connsiteY1"/>
              </a:cxn>
              <a:cxn ang="0">
                <a:pos x="connsiteX2" y="connsiteY2"/>
              </a:cxn>
              <a:cxn ang="0">
                <a:pos x="connsiteX3" y="connsiteY3"/>
              </a:cxn>
            </a:cxnLst>
            <a:rect l="l" t="t" r="r" b="b"/>
            <a:pathLst>
              <a:path w="577217" h="536832">
                <a:moveTo>
                  <a:pt x="284734" y="0"/>
                </a:moveTo>
                <a:lnTo>
                  <a:pt x="577217" y="536832"/>
                </a:lnTo>
                <a:lnTo>
                  <a:pt x="0" y="536832"/>
                </a:lnTo>
                <a:lnTo>
                  <a:pt x="0" y="184"/>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35" tIns="45718" rIns="91435" bIns="45718" numCol="1" spcCol="0" rtlCol="0" fromWordArt="0" anchor="ctr" anchorCtr="0" forceAA="0" compatLnSpc="1">
            <a:prstTxWarp prst="textNoShape">
              <a:avLst/>
            </a:prstTxWarp>
            <a:noAutofit/>
          </a:bodyPr>
          <a:lstStyle/>
          <a:p>
            <a:pPr algn="ctr"/>
            <a:endParaRPr lang="zh-CN" altLang="en-US" sz="1898" dirty="0">
              <a:solidFill>
                <a:srgbClr val="7EC234"/>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Content Placeholder 2"/>
          <p:cNvSpPr txBox="1">
            <a:spLocks/>
          </p:cNvSpPr>
          <p:nvPr/>
        </p:nvSpPr>
        <p:spPr>
          <a:xfrm>
            <a:off x="1447798" y="303763"/>
            <a:ext cx="4089402" cy="889474"/>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r>
              <a:rPr lang="en-US" altLang="zh-CN" sz="2400" dirty="0" err="1">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p</a:t>
            </a:r>
            <a:r>
              <a:rPr lang="en-US" altLang="zh-CN" sz="2400" dirty="0" err="1" smtClean="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hylo</a:t>
            </a:r>
            <a:r>
              <a:rPr lang="en-US" altLang="zh-CN" sz="2400" dirty="0" smtClean="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-spark </a:t>
            </a:r>
            <a:r>
              <a:rPr lang="en-US" altLang="zh-CN" sz="2400" dirty="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 </a:t>
            </a:r>
            <a:r>
              <a:rPr lang="zh-CN" altLang="en-US" sz="2400" dirty="0" smtClean="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岛</a:t>
            </a:r>
            <a:r>
              <a:rPr lang="zh-CN" altLang="en-US" sz="2400" dirty="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模型</a:t>
            </a:r>
          </a:p>
          <a:p>
            <a:pPr algn="l"/>
            <a:endParaRPr lang="en-US" sz="2400" dirty="0">
              <a:solidFill>
                <a:srgbClr val="003366"/>
              </a:solidFill>
              <a:latin typeface="Arial" panose="020B0604020202020204" pitchFamily="34" charset="0"/>
              <a:ea typeface="微软雅黑" panose="020B0503020204020204" pitchFamily="34" charset="-122"/>
              <a:cs typeface="+mn-ea"/>
              <a:sym typeface="Arial" panose="020B0604020202020204" pitchFamily="34" charset="0"/>
            </a:endParaRPr>
          </a:p>
        </p:txBody>
      </p:sp>
      <p:pic>
        <p:nvPicPr>
          <p:cNvPr id="13" name="图片 12"/>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1290083" y="66387"/>
            <a:ext cx="759112" cy="75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标题 1"/>
          <p:cNvSpPr txBox="1">
            <a:spLocks/>
          </p:cNvSpPr>
          <p:nvPr/>
        </p:nvSpPr>
        <p:spPr>
          <a:xfrm>
            <a:off x="614660" y="191329"/>
            <a:ext cx="4367825" cy="853427"/>
          </a:xfrm>
          <a:prstGeom prst="rect">
            <a:avLst/>
          </a:prstGeom>
        </p:spPr>
        <p:txBody>
          <a:bodyPr>
            <a:normAutofit/>
          </a:bodyPr>
          <a:lstStyle>
            <a:lvl1pPr algn="l" defTabSz="867015" rtl="0" eaLnBrk="1" latinLnBrk="0" hangingPunct="1">
              <a:lnSpc>
                <a:spcPct val="90000"/>
              </a:lnSpc>
              <a:spcBef>
                <a:spcPct val="0"/>
              </a:spcBef>
              <a:buNone/>
              <a:defRPr sz="4172" kern="1200">
                <a:solidFill>
                  <a:schemeClr val="tx1"/>
                </a:solidFill>
                <a:latin typeface="+mj-lt"/>
                <a:ea typeface="+mj-ea"/>
                <a:cs typeface="+mj-cs"/>
              </a:defRPr>
            </a:lvl1pPr>
          </a:lstStyle>
          <a:p>
            <a:endParaRPr lang="zh-CN" altLang="en-US" sz="4000" dirty="0">
              <a:latin typeface="幼圆" panose="02010509060101010101" pitchFamily="49" charset="-122"/>
              <a:ea typeface="幼圆" panose="02010509060101010101" pitchFamily="49" charset="-122"/>
            </a:endParaRPr>
          </a:p>
        </p:txBody>
      </p:sp>
      <p:sp>
        <p:nvSpPr>
          <p:cNvPr id="9" name="圆角矩形 8"/>
          <p:cNvSpPr/>
          <p:nvPr/>
        </p:nvSpPr>
        <p:spPr>
          <a:xfrm>
            <a:off x="2188691" y="2165941"/>
            <a:ext cx="1879600" cy="193040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幼圆" panose="02010509060101010101" pitchFamily="49" charset="-122"/>
              <a:ea typeface="幼圆" panose="02010509060101010101" pitchFamily="49" charset="-122"/>
            </a:endParaRPr>
          </a:p>
        </p:txBody>
      </p:sp>
      <p:sp>
        <p:nvSpPr>
          <p:cNvPr id="10" name="文本框 9"/>
          <p:cNvSpPr txBox="1"/>
          <p:nvPr/>
        </p:nvSpPr>
        <p:spPr>
          <a:xfrm>
            <a:off x="6925791" y="2946475"/>
            <a:ext cx="901700" cy="369332"/>
          </a:xfrm>
          <a:prstGeom prst="rect">
            <a:avLst/>
          </a:prstGeom>
          <a:noFill/>
        </p:spPr>
        <p:txBody>
          <a:bodyPr wrap="square" rtlCol="0">
            <a:spAutoFit/>
          </a:bodyPr>
          <a:lstStyle/>
          <a:p>
            <a:r>
              <a:rPr lang="en-US" altLang="zh-CN" dirty="0" smtClean="0">
                <a:latin typeface="幼圆" panose="02010509060101010101" pitchFamily="49" charset="-122"/>
                <a:ea typeface="幼圆" panose="02010509060101010101" pitchFamily="49" charset="-122"/>
              </a:rPr>
              <a:t>… …</a:t>
            </a:r>
            <a:endParaRPr lang="zh-CN" altLang="en-US" dirty="0">
              <a:latin typeface="幼圆" panose="02010509060101010101" pitchFamily="49" charset="-122"/>
              <a:ea typeface="幼圆" panose="02010509060101010101" pitchFamily="49" charset="-122"/>
            </a:endParaRPr>
          </a:p>
        </p:txBody>
      </p:sp>
      <p:sp>
        <p:nvSpPr>
          <p:cNvPr id="11" name="圆角矩形 10"/>
          <p:cNvSpPr/>
          <p:nvPr/>
        </p:nvSpPr>
        <p:spPr>
          <a:xfrm>
            <a:off x="2385541" y="2318341"/>
            <a:ext cx="622300" cy="628134"/>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幼圆" panose="02010509060101010101" pitchFamily="49" charset="-122"/>
              <a:ea typeface="幼圆" panose="02010509060101010101" pitchFamily="49" charset="-122"/>
            </a:endParaRPr>
          </a:p>
        </p:txBody>
      </p:sp>
      <p:sp>
        <p:nvSpPr>
          <p:cNvPr id="12" name="圆角矩形 11"/>
          <p:cNvSpPr/>
          <p:nvPr/>
        </p:nvSpPr>
        <p:spPr>
          <a:xfrm>
            <a:off x="3204691" y="2318341"/>
            <a:ext cx="622300" cy="628134"/>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幼圆" panose="02010509060101010101" pitchFamily="49" charset="-122"/>
              <a:ea typeface="幼圆" panose="02010509060101010101" pitchFamily="49" charset="-122"/>
            </a:endParaRPr>
          </a:p>
        </p:txBody>
      </p:sp>
      <p:sp>
        <p:nvSpPr>
          <p:cNvPr id="14" name="圆角矩形 13"/>
          <p:cNvSpPr/>
          <p:nvPr/>
        </p:nvSpPr>
        <p:spPr>
          <a:xfrm>
            <a:off x="2385541" y="3213175"/>
            <a:ext cx="622300" cy="628134"/>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幼圆" panose="02010509060101010101" pitchFamily="49" charset="-122"/>
              <a:ea typeface="幼圆" panose="02010509060101010101" pitchFamily="49" charset="-122"/>
            </a:endParaRPr>
          </a:p>
        </p:txBody>
      </p:sp>
      <p:sp>
        <p:nvSpPr>
          <p:cNvPr id="15" name="圆角矩形 14"/>
          <p:cNvSpPr/>
          <p:nvPr/>
        </p:nvSpPr>
        <p:spPr>
          <a:xfrm>
            <a:off x="3220566" y="3213175"/>
            <a:ext cx="622300" cy="628134"/>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幼圆" panose="02010509060101010101" pitchFamily="49" charset="-122"/>
              <a:ea typeface="幼圆" panose="02010509060101010101" pitchFamily="49" charset="-122"/>
            </a:endParaRPr>
          </a:p>
        </p:txBody>
      </p:sp>
      <p:sp>
        <p:nvSpPr>
          <p:cNvPr id="16" name="圆角矩形 15"/>
          <p:cNvSpPr/>
          <p:nvPr/>
        </p:nvSpPr>
        <p:spPr>
          <a:xfrm>
            <a:off x="4557241" y="2165941"/>
            <a:ext cx="1879600" cy="193040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幼圆" panose="02010509060101010101" pitchFamily="49" charset="-122"/>
              <a:ea typeface="幼圆" panose="02010509060101010101" pitchFamily="49" charset="-122"/>
            </a:endParaRPr>
          </a:p>
        </p:txBody>
      </p:sp>
      <p:sp>
        <p:nvSpPr>
          <p:cNvPr id="17" name="圆角矩形 16"/>
          <p:cNvSpPr/>
          <p:nvPr/>
        </p:nvSpPr>
        <p:spPr>
          <a:xfrm>
            <a:off x="4754091" y="2318341"/>
            <a:ext cx="622300" cy="628134"/>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幼圆" panose="02010509060101010101" pitchFamily="49" charset="-122"/>
              <a:ea typeface="幼圆" panose="02010509060101010101" pitchFamily="49" charset="-122"/>
            </a:endParaRPr>
          </a:p>
        </p:txBody>
      </p:sp>
      <p:sp>
        <p:nvSpPr>
          <p:cNvPr id="18" name="圆角矩形 17"/>
          <p:cNvSpPr/>
          <p:nvPr/>
        </p:nvSpPr>
        <p:spPr>
          <a:xfrm>
            <a:off x="5573241" y="2318341"/>
            <a:ext cx="622300" cy="628134"/>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幼圆" panose="02010509060101010101" pitchFamily="49" charset="-122"/>
              <a:ea typeface="幼圆" panose="02010509060101010101" pitchFamily="49" charset="-122"/>
            </a:endParaRPr>
          </a:p>
        </p:txBody>
      </p:sp>
      <p:sp>
        <p:nvSpPr>
          <p:cNvPr id="19" name="圆角矩形 18"/>
          <p:cNvSpPr/>
          <p:nvPr/>
        </p:nvSpPr>
        <p:spPr>
          <a:xfrm>
            <a:off x="4754091" y="3213175"/>
            <a:ext cx="622300" cy="628134"/>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幼圆" panose="02010509060101010101" pitchFamily="49" charset="-122"/>
              <a:ea typeface="幼圆" panose="02010509060101010101" pitchFamily="49" charset="-122"/>
            </a:endParaRPr>
          </a:p>
        </p:txBody>
      </p:sp>
      <p:sp>
        <p:nvSpPr>
          <p:cNvPr id="20" name="圆角矩形 19"/>
          <p:cNvSpPr/>
          <p:nvPr/>
        </p:nvSpPr>
        <p:spPr>
          <a:xfrm>
            <a:off x="5589116" y="3213175"/>
            <a:ext cx="622300" cy="628134"/>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幼圆" panose="02010509060101010101" pitchFamily="49" charset="-122"/>
              <a:ea typeface="幼圆" panose="02010509060101010101" pitchFamily="49" charset="-122"/>
            </a:endParaRPr>
          </a:p>
        </p:txBody>
      </p:sp>
      <p:sp>
        <p:nvSpPr>
          <p:cNvPr id="21" name="圆角矩形 20"/>
          <p:cNvSpPr/>
          <p:nvPr/>
        </p:nvSpPr>
        <p:spPr>
          <a:xfrm>
            <a:off x="7992591" y="2165941"/>
            <a:ext cx="1879600" cy="193040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幼圆" panose="02010509060101010101" pitchFamily="49" charset="-122"/>
              <a:ea typeface="幼圆" panose="02010509060101010101" pitchFamily="49" charset="-122"/>
            </a:endParaRPr>
          </a:p>
        </p:txBody>
      </p:sp>
      <p:sp>
        <p:nvSpPr>
          <p:cNvPr id="22" name="圆角矩形 21"/>
          <p:cNvSpPr/>
          <p:nvPr/>
        </p:nvSpPr>
        <p:spPr>
          <a:xfrm>
            <a:off x="8189441" y="2318341"/>
            <a:ext cx="622300" cy="628134"/>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幼圆" panose="02010509060101010101" pitchFamily="49" charset="-122"/>
              <a:ea typeface="幼圆" panose="02010509060101010101" pitchFamily="49" charset="-122"/>
            </a:endParaRPr>
          </a:p>
        </p:txBody>
      </p:sp>
      <p:sp>
        <p:nvSpPr>
          <p:cNvPr id="23" name="圆角矩形 22"/>
          <p:cNvSpPr/>
          <p:nvPr/>
        </p:nvSpPr>
        <p:spPr>
          <a:xfrm>
            <a:off x="9008591" y="2318341"/>
            <a:ext cx="622300" cy="628134"/>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幼圆" panose="02010509060101010101" pitchFamily="49" charset="-122"/>
              <a:ea typeface="幼圆" panose="02010509060101010101" pitchFamily="49" charset="-122"/>
            </a:endParaRPr>
          </a:p>
        </p:txBody>
      </p:sp>
      <p:sp>
        <p:nvSpPr>
          <p:cNvPr id="24" name="圆角矩形 23"/>
          <p:cNvSpPr/>
          <p:nvPr/>
        </p:nvSpPr>
        <p:spPr>
          <a:xfrm>
            <a:off x="8189441" y="3213175"/>
            <a:ext cx="622300" cy="628134"/>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幼圆" panose="02010509060101010101" pitchFamily="49" charset="-122"/>
              <a:ea typeface="幼圆" panose="02010509060101010101" pitchFamily="49" charset="-122"/>
            </a:endParaRPr>
          </a:p>
        </p:txBody>
      </p:sp>
      <p:sp>
        <p:nvSpPr>
          <p:cNvPr id="25" name="圆角矩形 24"/>
          <p:cNvSpPr/>
          <p:nvPr/>
        </p:nvSpPr>
        <p:spPr>
          <a:xfrm>
            <a:off x="9024466" y="3213175"/>
            <a:ext cx="622300" cy="628134"/>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幼圆" panose="02010509060101010101" pitchFamily="49" charset="-122"/>
              <a:ea typeface="幼圆" panose="02010509060101010101" pitchFamily="49" charset="-122"/>
            </a:endParaRPr>
          </a:p>
        </p:txBody>
      </p:sp>
      <mc:AlternateContent xmlns:mc="http://schemas.openxmlformats.org/markup-compatibility/2006" xmlns:a14="http://schemas.microsoft.com/office/drawing/2010/main">
        <mc:Choice Requires="a14">
          <p:sp>
            <p:nvSpPr>
              <p:cNvPr id="26" name="文本框 25"/>
              <p:cNvSpPr txBox="1"/>
              <p:nvPr/>
            </p:nvSpPr>
            <p:spPr>
              <a:xfrm>
                <a:off x="2722091" y="4401141"/>
                <a:ext cx="939800"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n-US" altLang="zh-CN" b="0" i="1" smtClean="0">
                              <a:latin typeface="Cambria Math" panose="02040503050406030204" pitchFamily="18" charset="0"/>
                            </a:rPr>
                          </m:ctrlPr>
                        </m:sSubPr>
                        <m:e>
                          <m:r>
                            <a:rPr lang="en-US" altLang="zh-CN" i="1">
                              <a:latin typeface="Cambria Math" panose="02040503050406030204" pitchFamily="18" charset="0"/>
                            </a:rPr>
                            <m:t>𝑊</m:t>
                          </m:r>
                        </m:e>
                        <m:sub>
                          <m:r>
                            <a:rPr lang="en-US" altLang="zh-CN" b="0" i="1" smtClean="0">
                              <a:latin typeface="Cambria Math" panose="02040503050406030204" pitchFamily="18" charset="0"/>
                            </a:rPr>
                            <m:t>1</m:t>
                          </m:r>
                        </m:sub>
                      </m:sSub>
                    </m:oMath>
                  </m:oMathPara>
                </a14:m>
                <a:endParaRPr lang="zh-CN" altLang="en-US" dirty="0">
                  <a:latin typeface="幼圆" panose="02010509060101010101" pitchFamily="49" charset="-122"/>
                  <a:ea typeface="幼圆" panose="02010509060101010101" pitchFamily="49" charset="-122"/>
                </a:endParaRPr>
              </a:p>
            </p:txBody>
          </p:sp>
        </mc:Choice>
        <mc:Fallback xmlns="">
          <p:sp>
            <p:nvSpPr>
              <p:cNvPr id="28" name="文本框 27"/>
              <p:cNvSpPr txBox="1">
                <a:spLocks noRot="1" noChangeAspect="1" noMove="1" noResize="1" noEditPoints="1" noAdjustHandles="1" noChangeArrowheads="1" noChangeShapeType="1" noTextEdit="1"/>
              </p:cNvSpPr>
              <p:nvPr/>
            </p:nvSpPr>
            <p:spPr>
              <a:xfrm>
                <a:off x="2722091" y="4401141"/>
                <a:ext cx="939800" cy="369332"/>
              </a:xfrm>
              <a:prstGeom prst="rect">
                <a:avLst/>
              </a:prstGeom>
              <a:blipFill rotWithShape="0">
                <a:blip r:embed="rId6"/>
                <a:stretch>
                  <a:fillRect b="-1639"/>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27" name="文本框 26"/>
              <p:cNvSpPr txBox="1"/>
              <p:nvPr/>
            </p:nvSpPr>
            <p:spPr>
              <a:xfrm>
                <a:off x="5023966" y="4401141"/>
                <a:ext cx="939800"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n-US" altLang="zh-CN" b="0" i="1" smtClean="0">
                              <a:latin typeface="Cambria Math" panose="02040503050406030204" pitchFamily="18" charset="0"/>
                            </a:rPr>
                          </m:ctrlPr>
                        </m:sSubPr>
                        <m:e>
                          <m:r>
                            <a:rPr lang="en-US" altLang="zh-CN" i="1">
                              <a:latin typeface="Cambria Math" panose="02040503050406030204" pitchFamily="18" charset="0"/>
                            </a:rPr>
                            <m:t>𝑊</m:t>
                          </m:r>
                        </m:e>
                        <m:sub>
                          <m:r>
                            <a:rPr lang="en-US" altLang="zh-CN" b="0" i="1" smtClean="0">
                              <a:latin typeface="Cambria Math" panose="02040503050406030204" pitchFamily="18" charset="0"/>
                            </a:rPr>
                            <m:t>2</m:t>
                          </m:r>
                        </m:sub>
                      </m:sSub>
                    </m:oMath>
                  </m:oMathPara>
                </a14:m>
                <a:endParaRPr lang="zh-CN" altLang="en-US" dirty="0">
                  <a:latin typeface="幼圆" panose="02010509060101010101" pitchFamily="49" charset="-122"/>
                  <a:ea typeface="幼圆" panose="02010509060101010101" pitchFamily="49" charset="-122"/>
                </a:endParaRPr>
              </a:p>
            </p:txBody>
          </p:sp>
        </mc:Choice>
        <mc:Fallback xmlns="">
          <p:sp>
            <p:nvSpPr>
              <p:cNvPr id="29" name="文本框 28"/>
              <p:cNvSpPr txBox="1">
                <a:spLocks noRot="1" noChangeAspect="1" noMove="1" noResize="1" noEditPoints="1" noAdjustHandles="1" noChangeArrowheads="1" noChangeShapeType="1" noTextEdit="1"/>
              </p:cNvSpPr>
              <p:nvPr/>
            </p:nvSpPr>
            <p:spPr>
              <a:xfrm>
                <a:off x="5023966" y="4401141"/>
                <a:ext cx="939800" cy="369332"/>
              </a:xfrm>
              <a:prstGeom prst="rect">
                <a:avLst/>
              </a:prstGeom>
              <a:blipFill rotWithShape="0">
                <a:blip r:embed="rId7"/>
                <a:stretch>
                  <a:fillRect b="-1639"/>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28" name="文本框 27"/>
              <p:cNvSpPr txBox="1"/>
              <p:nvPr/>
            </p:nvSpPr>
            <p:spPr>
              <a:xfrm>
                <a:off x="8462491" y="4401141"/>
                <a:ext cx="939800"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n-US" altLang="zh-CN" b="0" i="1" smtClean="0">
                              <a:latin typeface="Cambria Math" panose="02040503050406030204" pitchFamily="18" charset="0"/>
                            </a:rPr>
                          </m:ctrlPr>
                        </m:sSubPr>
                        <m:e>
                          <m:r>
                            <a:rPr lang="en-US" altLang="zh-CN" i="1">
                              <a:latin typeface="Cambria Math" panose="02040503050406030204" pitchFamily="18" charset="0"/>
                            </a:rPr>
                            <m:t>𝑊</m:t>
                          </m:r>
                        </m:e>
                        <m:sub>
                          <m:r>
                            <a:rPr lang="en-US" altLang="zh-CN" b="0" i="1" smtClean="0">
                              <a:latin typeface="Cambria Math" panose="02040503050406030204" pitchFamily="18" charset="0"/>
                            </a:rPr>
                            <m:t>𝑛</m:t>
                          </m:r>
                        </m:sub>
                      </m:sSub>
                    </m:oMath>
                  </m:oMathPara>
                </a14:m>
                <a:endParaRPr lang="zh-CN" altLang="en-US" dirty="0">
                  <a:latin typeface="幼圆" panose="02010509060101010101" pitchFamily="49" charset="-122"/>
                  <a:ea typeface="幼圆" panose="02010509060101010101" pitchFamily="49" charset="-122"/>
                </a:endParaRPr>
              </a:p>
            </p:txBody>
          </p:sp>
        </mc:Choice>
        <mc:Fallback xmlns="">
          <p:sp>
            <p:nvSpPr>
              <p:cNvPr id="30" name="文本框 29"/>
              <p:cNvSpPr txBox="1">
                <a:spLocks noRot="1" noChangeAspect="1" noMove="1" noResize="1" noEditPoints="1" noAdjustHandles="1" noChangeArrowheads="1" noChangeShapeType="1" noTextEdit="1"/>
              </p:cNvSpPr>
              <p:nvPr/>
            </p:nvSpPr>
            <p:spPr>
              <a:xfrm>
                <a:off x="8462491" y="4401141"/>
                <a:ext cx="939800" cy="369332"/>
              </a:xfrm>
              <a:prstGeom prst="rect">
                <a:avLst/>
              </a:prstGeom>
              <a:blipFill rotWithShape="0">
                <a:blip r:embed="rId8"/>
                <a:stretch>
                  <a:fillRect/>
                </a:stretch>
              </a:blipFill>
            </p:spPr>
            <p:txBody>
              <a:bodyPr/>
              <a:lstStyle/>
              <a:p>
                <a:r>
                  <a:rPr lang="zh-CN" altLang="en-US">
                    <a:noFill/>
                  </a:rPr>
                  <a:t> </a:t>
                </a:r>
              </a:p>
            </p:txBody>
          </p:sp>
        </mc:Fallback>
      </mc:AlternateContent>
      <p:sp>
        <p:nvSpPr>
          <p:cNvPr id="29" name="文本框 28"/>
          <p:cNvSpPr txBox="1"/>
          <p:nvPr/>
        </p:nvSpPr>
        <p:spPr>
          <a:xfrm>
            <a:off x="2437161" y="5278205"/>
            <a:ext cx="8191567" cy="1142620"/>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zh-CN" altLang="en-US" sz="2275" dirty="0"/>
              <a:t>每个子种群独立进化</a:t>
            </a:r>
            <a:endParaRPr lang="en-US" altLang="zh-CN" sz="2275" dirty="0"/>
          </a:p>
          <a:p>
            <a:pPr marL="285750" indent="-285750">
              <a:lnSpc>
                <a:spcPct val="150000"/>
              </a:lnSpc>
              <a:buFont typeface="Arial" panose="020B0604020202020204" pitchFamily="34" charset="0"/>
              <a:buChar char="•"/>
            </a:pPr>
            <a:r>
              <a:rPr lang="zh-CN" altLang="en-US" sz="2275" dirty="0"/>
              <a:t>每个岛的</a:t>
            </a:r>
            <a:r>
              <a:rPr lang="en-US" altLang="zh-CN" sz="2275" dirty="0"/>
              <a:t>consensus</a:t>
            </a:r>
            <a:r>
              <a:rPr lang="zh-CN" altLang="en-US" sz="2275" dirty="0"/>
              <a:t>由岛内</a:t>
            </a:r>
            <a:r>
              <a:rPr lang="en-US" altLang="zh-CN" sz="2275" dirty="0"/>
              <a:t>4</a:t>
            </a:r>
            <a:r>
              <a:rPr lang="zh-CN" altLang="en-US" sz="2275" dirty="0"/>
              <a:t>个子种群中的最优解计算得到</a:t>
            </a:r>
            <a:endParaRPr lang="en-US" altLang="zh-CN" sz="2275" dirty="0"/>
          </a:p>
        </p:txBody>
      </p:sp>
      <p:sp>
        <p:nvSpPr>
          <p:cNvPr id="30" name="椭圆 29"/>
          <p:cNvSpPr/>
          <p:nvPr/>
        </p:nvSpPr>
        <p:spPr>
          <a:xfrm>
            <a:off x="2437161" y="2383245"/>
            <a:ext cx="196850" cy="191729"/>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a:latin typeface="幼圆" panose="02010509060101010101" pitchFamily="49" charset="-122"/>
                <a:ea typeface="幼圆" panose="02010509060101010101" pitchFamily="49" charset="-122"/>
              </a:rPr>
              <a:t>55_160_100_</a:t>
            </a:r>
            <a:endParaRPr lang="zh-CN" altLang="en-US">
              <a:latin typeface="幼圆" panose="02010509060101010101" pitchFamily="49" charset="-122"/>
              <a:ea typeface="幼圆" panose="02010509060101010101" pitchFamily="49" charset="-122"/>
            </a:endParaRPr>
          </a:p>
        </p:txBody>
      </p:sp>
      <p:sp>
        <p:nvSpPr>
          <p:cNvPr id="34" name="椭圆 33"/>
          <p:cNvSpPr/>
          <p:nvPr/>
        </p:nvSpPr>
        <p:spPr>
          <a:xfrm>
            <a:off x="3299941" y="2384547"/>
            <a:ext cx="196850" cy="191729"/>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幼圆" panose="02010509060101010101" pitchFamily="49" charset="-122"/>
                <a:ea typeface="幼圆" panose="02010509060101010101" pitchFamily="49" charset="-122"/>
              </a:rPr>
              <a:t>55_160_100_</a:t>
            </a:r>
            <a:endParaRPr lang="zh-CN" altLang="en-US" dirty="0">
              <a:latin typeface="幼圆" panose="02010509060101010101" pitchFamily="49" charset="-122"/>
              <a:ea typeface="幼圆" panose="02010509060101010101" pitchFamily="49" charset="-122"/>
            </a:endParaRPr>
          </a:p>
        </p:txBody>
      </p:sp>
      <p:sp>
        <p:nvSpPr>
          <p:cNvPr id="35" name="椭圆 34"/>
          <p:cNvSpPr/>
          <p:nvPr/>
        </p:nvSpPr>
        <p:spPr>
          <a:xfrm>
            <a:off x="2437161" y="3281604"/>
            <a:ext cx="196850" cy="191729"/>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a:latin typeface="幼圆" panose="02010509060101010101" pitchFamily="49" charset="-122"/>
                <a:ea typeface="幼圆" panose="02010509060101010101" pitchFamily="49" charset="-122"/>
              </a:rPr>
              <a:t>55_160_100_</a:t>
            </a:r>
            <a:endParaRPr lang="zh-CN" altLang="en-US">
              <a:latin typeface="幼圆" panose="02010509060101010101" pitchFamily="49" charset="-122"/>
              <a:ea typeface="幼圆" panose="02010509060101010101" pitchFamily="49" charset="-122"/>
            </a:endParaRPr>
          </a:p>
        </p:txBody>
      </p:sp>
      <p:sp>
        <p:nvSpPr>
          <p:cNvPr id="36" name="椭圆 35"/>
          <p:cNvSpPr/>
          <p:nvPr/>
        </p:nvSpPr>
        <p:spPr>
          <a:xfrm>
            <a:off x="3296460" y="3302861"/>
            <a:ext cx="196850" cy="191729"/>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幼圆" panose="02010509060101010101" pitchFamily="49" charset="-122"/>
                <a:ea typeface="幼圆" panose="02010509060101010101" pitchFamily="49" charset="-122"/>
              </a:rPr>
              <a:t>55_160_100_</a:t>
            </a:r>
            <a:endParaRPr lang="zh-CN" altLang="en-US" dirty="0">
              <a:latin typeface="幼圆" panose="02010509060101010101" pitchFamily="49" charset="-122"/>
              <a:ea typeface="幼圆" panose="02010509060101010101" pitchFamily="49" charset="-122"/>
            </a:endParaRPr>
          </a:p>
        </p:txBody>
      </p:sp>
      <p:cxnSp>
        <p:nvCxnSpPr>
          <p:cNvPr id="37" name="直接箭头连接符 36"/>
          <p:cNvCxnSpPr/>
          <p:nvPr/>
        </p:nvCxnSpPr>
        <p:spPr>
          <a:xfrm flipV="1">
            <a:off x="2535586" y="1493620"/>
            <a:ext cx="886030" cy="88962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8" name="直接箭头连接符 37"/>
          <p:cNvCxnSpPr>
            <a:stCxn id="35" idx="0"/>
          </p:cNvCxnSpPr>
          <p:nvPr/>
        </p:nvCxnSpPr>
        <p:spPr>
          <a:xfrm flipV="1">
            <a:off x="2535586" y="1712635"/>
            <a:ext cx="938212" cy="156896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9" name="直接箭头连接符 38"/>
          <p:cNvCxnSpPr/>
          <p:nvPr/>
        </p:nvCxnSpPr>
        <p:spPr>
          <a:xfrm flipV="1">
            <a:off x="3413933" y="1868866"/>
            <a:ext cx="224350" cy="542115"/>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0" name="直接箭头连接符 39"/>
          <p:cNvCxnSpPr>
            <a:stCxn id="36" idx="0"/>
          </p:cNvCxnSpPr>
          <p:nvPr/>
        </p:nvCxnSpPr>
        <p:spPr>
          <a:xfrm flipV="1">
            <a:off x="3394885" y="1901769"/>
            <a:ext cx="336703" cy="140109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41" name="文本框 40"/>
          <p:cNvSpPr txBox="1"/>
          <p:nvPr/>
        </p:nvSpPr>
        <p:spPr>
          <a:xfrm>
            <a:off x="3638282" y="1349556"/>
            <a:ext cx="1738109" cy="400110"/>
          </a:xfrm>
          <a:prstGeom prst="rect">
            <a:avLst/>
          </a:prstGeom>
          <a:noFill/>
        </p:spPr>
        <p:txBody>
          <a:bodyPr wrap="square" rtlCol="0">
            <a:spAutoFit/>
          </a:bodyPr>
          <a:lstStyle/>
          <a:p>
            <a:r>
              <a:rPr lang="en-US" altLang="zh-CN" sz="2000" b="1" dirty="0"/>
              <a:t>consensus</a:t>
            </a:r>
            <a:endParaRPr lang="zh-CN" altLang="en-US" b="1" dirty="0"/>
          </a:p>
        </p:txBody>
      </p:sp>
      <p:cxnSp>
        <p:nvCxnSpPr>
          <p:cNvPr id="42" name="直接箭头连接符 41"/>
          <p:cNvCxnSpPr/>
          <p:nvPr/>
        </p:nvCxnSpPr>
        <p:spPr>
          <a:xfrm flipV="1">
            <a:off x="4982485" y="1701651"/>
            <a:ext cx="939801" cy="45330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43" name="文本框 42"/>
          <p:cNvSpPr txBox="1"/>
          <p:nvPr/>
        </p:nvSpPr>
        <p:spPr>
          <a:xfrm>
            <a:off x="5963766" y="1238186"/>
            <a:ext cx="884903" cy="369332"/>
          </a:xfrm>
          <a:prstGeom prst="rect">
            <a:avLst/>
          </a:prstGeom>
          <a:noFill/>
        </p:spPr>
        <p:txBody>
          <a:bodyPr wrap="square" rtlCol="0">
            <a:spAutoFit/>
          </a:bodyPr>
          <a:lstStyle/>
          <a:p>
            <a:r>
              <a:rPr lang="zh-CN" altLang="en-US" dirty="0" smtClean="0">
                <a:latin typeface="幼圆" panose="02010509060101010101" pitchFamily="49" charset="-122"/>
                <a:ea typeface="幼圆" panose="02010509060101010101" pitchFamily="49" charset="-122"/>
              </a:rPr>
              <a:t>岛</a:t>
            </a:r>
            <a:endParaRPr lang="zh-CN" altLang="en-US" dirty="0">
              <a:latin typeface="幼圆" panose="02010509060101010101" pitchFamily="49" charset="-122"/>
              <a:ea typeface="幼圆" panose="02010509060101010101" pitchFamily="49" charset="-122"/>
            </a:endParaRPr>
          </a:p>
        </p:txBody>
      </p:sp>
      <p:cxnSp>
        <p:nvCxnSpPr>
          <p:cNvPr id="44" name="直接箭头连接符 43"/>
          <p:cNvCxnSpPr>
            <a:stCxn id="18" idx="0"/>
          </p:cNvCxnSpPr>
          <p:nvPr/>
        </p:nvCxnSpPr>
        <p:spPr>
          <a:xfrm flipV="1">
            <a:off x="5884391" y="1868866"/>
            <a:ext cx="815258" cy="449475"/>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45" name="文本框 44"/>
          <p:cNvSpPr txBox="1"/>
          <p:nvPr/>
        </p:nvSpPr>
        <p:spPr>
          <a:xfrm>
            <a:off x="6786242" y="1395279"/>
            <a:ext cx="939801" cy="369332"/>
          </a:xfrm>
          <a:prstGeom prst="rect">
            <a:avLst/>
          </a:prstGeom>
          <a:noFill/>
        </p:spPr>
        <p:txBody>
          <a:bodyPr wrap="square" rtlCol="0">
            <a:spAutoFit/>
          </a:bodyPr>
          <a:lstStyle/>
          <a:p>
            <a:r>
              <a:rPr lang="zh-CN" altLang="en-US" dirty="0" smtClean="0">
                <a:latin typeface="幼圆" panose="02010509060101010101" pitchFamily="49" charset="-122"/>
                <a:ea typeface="幼圆" panose="02010509060101010101" pitchFamily="49" charset="-122"/>
              </a:rPr>
              <a:t>子种群</a:t>
            </a:r>
            <a:endParaRPr lang="zh-CN" altLang="en-US" dirty="0">
              <a:latin typeface="幼圆" panose="02010509060101010101" pitchFamily="49" charset="-122"/>
              <a:ea typeface="幼圆" panose="02010509060101010101" pitchFamily="49" charset="-122"/>
            </a:endParaRPr>
          </a:p>
        </p:txBody>
      </p:sp>
    </p:spTree>
    <p:extLst>
      <p:ext uri="{BB962C8B-B14F-4D97-AF65-F5344CB8AC3E}">
        <p14:creationId xmlns:p14="http://schemas.microsoft.com/office/powerpoint/2010/main" val="378112514"/>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任意多边形 30"/>
          <p:cNvSpPr/>
          <p:nvPr>
            <p:custDataLst>
              <p:tags r:id="rId1"/>
            </p:custDataLst>
          </p:nvPr>
        </p:nvSpPr>
        <p:spPr>
          <a:xfrm>
            <a:off x="796994" y="891255"/>
            <a:ext cx="11395006" cy="45719"/>
          </a:xfrm>
          <a:custGeom>
            <a:avLst/>
            <a:gdLst>
              <a:gd name="connsiteX0" fmla="*/ 0 w 12125327"/>
              <a:gd name="connsiteY0" fmla="*/ 0 h 31282"/>
              <a:gd name="connsiteX1" fmla="*/ 12125327 w 12125327"/>
              <a:gd name="connsiteY1" fmla="*/ 0 h 31282"/>
              <a:gd name="connsiteX2" fmla="*/ 12125327 w 12125327"/>
              <a:gd name="connsiteY2" fmla="*/ 31282 h 31282"/>
              <a:gd name="connsiteX3" fmla="*/ 17139 w 12125327"/>
              <a:gd name="connsiteY3" fmla="*/ 31282 h 31282"/>
            </a:gdLst>
            <a:ahLst/>
            <a:cxnLst>
              <a:cxn ang="0">
                <a:pos x="connsiteX0" y="connsiteY0"/>
              </a:cxn>
              <a:cxn ang="0">
                <a:pos x="connsiteX1" y="connsiteY1"/>
              </a:cxn>
              <a:cxn ang="0">
                <a:pos x="connsiteX2" y="connsiteY2"/>
              </a:cxn>
              <a:cxn ang="0">
                <a:pos x="connsiteX3" y="connsiteY3"/>
              </a:cxn>
            </a:cxnLst>
            <a:rect l="l" t="t" r="r" b="b"/>
            <a:pathLst>
              <a:path w="12125327" h="31282">
                <a:moveTo>
                  <a:pt x="0" y="0"/>
                </a:moveTo>
                <a:lnTo>
                  <a:pt x="12125327" y="0"/>
                </a:lnTo>
                <a:lnTo>
                  <a:pt x="12125327" y="31282"/>
                </a:lnTo>
                <a:lnTo>
                  <a:pt x="17139" y="31282"/>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35" tIns="45718" rIns="91435" bIns="45718" numCol="1" spcCol="0" rtlCol="0" fromWordArt="0" anchor="ctr" anchorCtr="0" forceAA="0" compatLnSpc="1">
            <a:prstTxWarp prst="textNoShape">
              <a:avLst/>
            </a:prstTxWarp>
            <a:noAutofit/>
          </a:bodyPr>
          <a:lstStyle/>
          <a:p>
            <a:pPr algn="ctr"/>
            <a:endParaRPr lang="zh-CN" altLang="en-US" sz="1898">
              <a:latin typeface="Arial" panose="020B0604020202020204" pitchFamily="34" charset="0"/>
              <a:ea typeface="微软雅黑" panose="020B0503020204020204" pitchFamily="34" charset="-122"/>
              <a:sym typeface="Arial" panose="020B0604020202020204" pitchFamily="34" charset="0"/>
            </a:endParaRPr>
          </a:p>
        </p:txBody>
      </p:sp>
      <p:sp>
        <p:nvSpPr>
          <p:cNvPr id="32" name="任意多边形 31"/>
          <p:cNvSpPr/>
          <p:nvPr>
            <p:custDataLst>
              <p:tags r:id="rId2"/>
            </p:custDataLst>
          </p:nvPr>
        </p:nvSpPr>
        <p:spPr>
          <a:xfrm>
            <a:off x="0" y="133622"/>
            <a:ext cx="1219198" cy="815004"/>
          </a:xfrm>
          <a:custGeom>
            <a:avLst/>
            <a:gdLst>
              <a:gd name="connsiteX0" fmla="*/ 284734 w 577217"/>
              <a:gd name="connsiteY0" fmla="*/ 0 h 536832"/>
              <a:gd name="connsiteX1" fmla="*/ 577217 w 577217"/>
              <a:gd name="connsiteY1" fmla="*/ 536832 h 536832"/>
              <a:gd name="connsiteX2" fmla="*/ 0 w 577217"/>
              <a:gd name="connsiteY2" fmla="*/ 536832 h 536832"/>
              <a:gd name="connsiteX3" fmla="*/ 0 w 577217"/>
              <a:gd name="connsiteY3" fmla="*/ 184 h 536832"/>
            </a:gdLst>
            <a:ahLst/>
            <a:cxnLst>
              <a:cxn ang="0">
                <a:pos x="connsiteX0" y="connsiteY0"/>
              </a:cxn>
              <a:cxn ang="0">
                <a:pos x="connsiteX1" y="connsiteY1"/>
              </a:cxn>
              <a:cxn ang="0">
                <a:pos x="connsiteX2" y="connsiteY2"/>
              </a:cxn>
              <a:cxn ang="0">
                <a:pos x="connsiteX3" y="connsiteY3"/>
              </a:cxn>
            </a:cxnLst>
            <a:rect l="l" t="t" r="r" b="b"/>
            <a:pathLst>
              <a:path w="577217" h="536832">
                <a:moveTo>
                  <a:pt x="284734" y="0"/>
                </a:moveTo>
                <a:lnTo>
                  <a:pt x="577217" y="536832"/>
                </a:lnTo>
                <a:lnTo>
                  <a:pt x="0" y="536832"/>
                </a:lnTo>
                <a:lnTo>
                  <a:pt x="0" y="184"/>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35" tIns="45718" rIns="91435" bIns="45718" numCol="1" spcCol="0" rtlCol="0" fromWordArt="0" anchor="ctr" anchorCtr="0" forceAA="0" compatLnSpc="1">
            <a:prstTxWarp prst="textNoShape">
              <a:avLst/>
            </a:prstTxWarp>
            <a:noAutofit/>
          </a:bodyPr>
          <a:lstStyle/>
          <a:p>
            <a:pPr algn="ctr"/>
            <a:endParaRPr lang="zh-CN" altLang="en-US" sz="1898" dirty="0">
              <a:solidFill>
                <a:srgbClr val="7EC234"/>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Content Placeholder 2"/>
          <p:cNvSpPr txBox="1">
            <a:spLocks/>
          </p:cNvSpPr>
          <p:nvPr/>
        </p:nvSpPr>
        <p:spPr>
          <a:xfrm>
            <a:off x="1447798" y="303763"/>
            <a:ext cx="4089402" cy="369332"/>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r>
              <a:rPr lang="en-US" altLang="zh-CN" sz="2400" dirty="0" err="1" smtClean="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phylo</a:t>
            </a:r>
            <a:r>
              <a:rPr lang="en-US" altLang="zh-CN" sz="2400" dirty="0" smtClean="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-spark   </a:t>
            </a:r>
            <a:r>
              <a:rPr lang="zh-CN" altLang="en-US" sz="2400" dirty="0" smtClean="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迁移</a:t>
            </a:r>
            <a:endParaRPr lang="en-US" sz="2400" dirty="0">
              <a:solidFill>
                <a:srgbClr val="003366"/>
              </a:solidFill>
              <a:latin typeface="Arial" panose="020B0604020202020204" pitchFamily="34" charset="0"/>
              <a:ea typeface="微软雅黑" panose="020B0503020204020204" pitchFamily="34" charset="-122"/>
              <a:cs typeface="+mn-ea"/>
              <a:sym typeface="Arial" panose="020B0604020202020204" pitchFamily="34" charset="0"/>
            </a:endParaRPr>
          </a:p>
        </p:txBody>
      </p:sp>
      <p:pic>
        <p:nvPicPr>
          <p:cNvPr id="13" name="图片 12"/>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1290083" y="66387"/>
            <a:ext cx="759112" cy="75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标题 1"/>
          <p:cNvSpPr txBox="1">
            <a:spLocks/>
          </p:cNvSpPr>
          <p:nvPr/>
        </p:nvSpPr>
        <p:spPr>
          <a:xfrm>
            <a:off x="614660" y="191329"/>
            <a:ext cx="4367825" cy="853427"/>
          </a:xfrm>
          <a:prstGeom prst="rect">
            <a:avLst/>
          </a:prstGeom>
        </p:spPr>
        <p:txBody>
          <a:bodyPr>
            <a:normAutofit/>
          </a:bodyPr>
          <a:lstStyle>
            <a:lvl1pPr algn="l" defTabSz="867015" rtl="0" eaLnBrk="1" latinLnBrk="0" hangingPunct="1">
              <a:lnSpc>
                <a:spcPct val="90000"/>
              </a:lnSpc>
              <a:spcBef>
                <a:spcPct val="0"/>
              </a:spcBef>
              <a:buNone/>
              <a:defRPr sz="4172" kern="1200">
                <a:solidFill>
                  <a:schemeClr val="tx1"/>
                </a:solidFill>
                <a:latin typeface="+mj-lt"/>
                <a:ea typeface="+mj-ea"/>
                <a:cs typeface="+mj-cs"/>
              </a:defRPr>
            </a:lvl1pPr>
          </a:lstStyle>
          <a:p>
            <a:endParaRPr lang="zh-CN" altLang="en-US" sz="4000" dirty="0">
              <a:latin typeface="幼圆" panose="02010509060101010101" pitchFamily="49" charset="-122"/>
              <a:ea typeface="幼圆" panose="02010509060101010101" pitchFamily="49" charset="-122"/>
            </a:endParaRPr>
          </a:p>
        </p:txBody>
      </p:sp>
      <p:sp>
        <p:nvSpPr>
          <p:cNvPr id="46" name="圆角矩形 45"/>
          <p:cNvSpPr/>
          <p:nvPr/>
        </p:nvSpPr>
        <p:spPr>
          <a:xfrm>
            <a:off x="2560176" y="2260751"/>
            <a:ext cx="1879600" cy="193040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幼圆" panose="02010509060101010101" pitchFamily="49" charset="-122"/>
              <a:ea typeface="幼圆" panose="02010509060101010101" pitchFamily="49" charset="-122"/>
            </a:endParaRPr>
          </a:p>
        </p:txBody>
      </p:sp>
      <p:sp>
        <p:nvSpPr>
          <p:cNvPr id="47" name="圆角矩形 46"/>
          <p:cNvSpPr/>
          <p:nvPr/>
        </p:nvSpPr>
        <p:spPr>
          <a:xfrm>
            <a:off x="2757026" y="2413151"/>
            <a:ext cx="622300" cy="628134"/>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幼圆" panose="02010509060101010101" pitchFamily="49" charset="-122"/>
              <a:ea typeface="幼圆" panose="02010509060101010101" pitchFamily="49" charset="-122"/>
            </a:endParaRPr>
          </a:p>
        </p:txBody>
      </p:sp>
      <p:sp>
        <p:nvSpPr>
          <p:cNvPr id="48" name="圆角矩形 47"/>
          <p:cNvSpPr/>
          <p:nvPr/>
        </p:nvSpPr>
        <p:spPr>
          <a:xfrm>
            <a:off x="3576176" y="2413151"/>
            <a:ext cx="622300" cy="628134"/>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幼圆" panose="02010509060101010101" pitchFamily="49" charset="-122"/>
              <a:ea typeface="幼圆" panose="02010509060101010101" pitchFamily="49" charset="-122"/>
            </a:endParaRPr>
          </a:p>
        </p:txBody>
      </p:sp>
      <p:sp>
        <p:nvSpPr>
          <p:cNvPr id="49" name="圆角矩形 48"/>
          <p:cNvSpPr/>
          <p:nvPr/>
        </p:nvSpPr>
        <p:spPr>
          <a:xfrm>
            <a:off x="2757026" y="3307985"/>
            <a:ext cx="622300" cy="628134"/>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幼圆" panose="02010509060101010101" pitchFamily="49" charset="-122"/>
              <a:ea typeface="幼圆" panose="02010509060101010101" pitchFamily="49" charset="-122"/>
            </a:endParaRPr>
          </a:p>
        </p:txBody>
      </p:sp>
      <p:sp>
        <p:nvSpPr>
          <p:cNvPr id="50" name="圆角矩形 49"/>
          <p:cNvSpPr/>
          <p:nvPr/>
        </p:nvSpPr>
        <p:spPr>
          <a:xfrm>
            <a:off x="3592051" y="3307985"/>
            <a:ext cx="622300" cy="628134"/>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幼圆" panose="02010509060101010101" pitchFamily="49" charset="-122"/>
              <a:ea typeface="幼圆" panose="02010509060101010101" pitchFamily="49" charset="-122"/>
            </a:endParaRPr>
          </a:p>
        </p:txBody>
      </p:sp>
      <p:sp>
        <p:nvSpPr>
          <p:cNvPr id="51" name="圆角矩形 50"/>
          <p:cNvSpPr/>
          <p:nvPr/>
        </p:nvSpPr>
        <p:spPr>
          <a:xfrm>
            <a:off x="5044050" y="2267560"/>
            <a:ext cx="1879600" cy="193040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幼圆" panose="02010509060101010101" pitchFamily="49" charset="-122"/>
              <a:ea typeface="幼圆" panose="02010509060101010101" pitchFamily="49" charset="-122"/>
            </a:endParaRPr>
          </a:p>
        </p:txBody>
      </p:sp>
      <p:sp>
        <p:nvSpPr>
          <p:cNvPr id="52" name="圆角矩形 51"/>
          <p:cNvSpPr/>
          <p:nvPr/>
        </p:nvSpPr>
        <p:spPr>
          <a:xfrm>
            <a:off x="5240900" y="2419960"/>
            <a:ext cx="622300" cy="628134"/>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幼圆" panose="02010509060101010101" pitchFamily="49" charset="-122"/>
              <a:ea typeface="幼圆" panose="02010509060101010101" pitchFamily="49" charset="-122"/>
            </a:endParaRPr>
          </a:p>
        </p:txBody>
      </p:sp>
      <p:sp>
        <p:nvSpPr>
          <p:cNvPr id="53" name="圆角矩形 52"/>
          <p:cNvSpPr/>
          <p:nvPr/>
        </p:nvSpPr>
        <p:spPr>
          <a:xfrm>
            <a:off x="6060050" y="2419960"/>
            <a:ext cx="622300" cy="628134"/>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幼圆" panose="02010509060101010101" pitchFamily="49" charset="-122"/>
              <a:ea typeface="幼圆" panose="02010509060101010101" pitchFamily="49" charset="-122"/>
            </a:endParaRPr>
          </a:p>
        </p:txBody>
      </p:sp>
      <p:sp>
        <p:nvSpPr>
          <p:cNvPr id="54" name="圆角矩形 53"/>
          <p:cNvSpPr/>
          <p:nvPr/>
        </p:nvSpPr>
        <p:spPr>
          <a:xfrm>
            <a:off x="5240900" y="3314794"/>
            <a:ext cx="622300" cy="628134"/>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幼圆" panose="02010509060101010101" pitchFamily="49" charset="-122"/>
              <a:ea typeface="幼圆" panose="02010509060101010101" pitchFamily="49" charset="-122"/>
            </a:endParaRPr>
          </a:p>
        </p:txBody>
      </p:sp>
      <p:sp>
        <p:nvSpPr>
          <p:cNvPr id="55" name="圆角矩形 54"/>
          <p:cNvSpPr/>
          <p:nvPr/>
        </p:nvSpPr>
        <p:spPr>
          <a:xfrm>
            <a:off x="6075925" y="3314794"/>
            <a:ext cx="622300" cy="628134"/>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幼圆" panose="02010509060101010101" pitchFamily="49" charset="-122"/>
              <a:ea typeface="幼圆" panose="02010509060101010101" pitchFamily="49" charset="-122"/>
            </a:endParaRPr>
          </a:p>
        </p:txBody>
      </p:sp>
      <p:sp>
        <p:nvSpPr>
          <p:cNvPr id="56" name="圆角矩形 55"/>
          <p:cNvSpPr/>
          <p:nvPr/>
        </p:nvSpPr>
        <p:spPr>
          <a:xfrm>
            <a:off x="7464425" y="2260751"/>
            <a:ext cx="1879600" cy="193040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幼圆" panose="02010509060101010101" pitchFamily="49" charset="-122"/>
              <a:ea typeface="幼圆" panose="02010509060101010101" pitchFamily="49" charset="-122"/>
            </a:endParaRPr>
          </a:p>
        </p:txBody>
      </p:sp>
      <p:sp>
        <p:nvSpPr>
          <p:cNvPr id="57" name="圆角矩形 56"/>
          <p:cNvSpPr/>
          <p:nvPr/>
        </p:nvSpPr>
        <p:spPr>
          <a:xfrm>
            <a:off x="7661275" y="2413151"/>
            <a:ext cx="622300" cy="628134"/>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幼圆" panose="02010509060101010101" pitchFamily="49" charset="-122"/>
              <a:ea typeface="幼圆" panose="02010509060101010101" pitchFamily="49" charset="-122"/>
            </a:endParaRPr>
          </a:p>
        </p:txBody>
      </p:sp>
      <p:sp>
        <p:nvSpPr>
          <p:cNvPr id="58" name="圆角矩形 57"/>
          <p:cNvSpPr/>
          <p:nvPr/>
        </p:nvSpPr>
        <p:spPr>
          <a:xfrm>
            <a:off x="8480425" y="2413151"/>
            <a:ext cx="622300" cy="628134"/>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幼圆" panose="02010509060101010101" pitchFamily="49" charset="-122"/>
              <a:ea typeface="幼圆" panose="02010509060101010101" pitchFamily="49" charset="-122"/>
            </a:endParaRPr>
          </a:p>
        </p:txBody>
      </p:sp>
      <p:sp>
        <p:nvSpPr>
          <p:cNvPr id="59" name="圆角矩形 58"/>
          <p:cNvSpPr/>
          <p:nvPr/>
        </p:nvSpPr>
        <p:spPr>
          <a:xfrm>
            <a:off x="7661275" y="3307985"/>
            <a:ext cx="622300" cy="628134"/>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幼圆" panose="02010509060101010101" pitchFamily="49" charset="-122"/>
              <a:ea typeface="幼圆" panose="02010509060101010101" pitchFamily="49" charset="-122"/>
            </a:endParaRPr>
          </a:p>
        </p:txBody>
      </p:sp>
      <p:sp>
        <p:nvSpPr>
          <p:cNvPr id="60" name="圆角矩形 59"/>
          <p:cNvSpPr/>
          <p:nvPr/>
        </p:nvSpPr>
        <p:spPr>
          <a:xfrm>
            <a:off x="8496300" y="3307985"/>
            <a:ext cx="622300" cy="628134"/>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幼圆" panose="02010509060101010101" pitchFamily="49" charset="-122"/>
              <a:ea typeface="幼圆" panose="02010509060101010101" pitchFamily="49" charset="-122"/>
            </a:endParaRPr>
          </a:p>
        </p:txBody>
      </p:sp>
      <mc:AlternateContent xmlns:mc="http://schemas.openxmlformats.org/markup-compatibility/2006" xmlns:a14="http://schemas.microsoft.com/office/drawing/2010/main">
        <mc:Choice Requires="a14">
          <p:sp>
            <p:nvSpPr>
              <p:cNvPr id="61" name="文本框 60"/>
              <p:cNvSpPr txBox="1"/>
              <p:nvPr/>
            </p:nvSpPr>
            <p:spPr>
              <a:xfrm>
                <a:off x="3093576" y="4495951"/>
                <a:ext cx="939800"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n-US" altLang="zh-CN" b="0" i="1" smtClean="0">
                              <a:latin typeface="Cambria Math" panose="02040503050406030204" pitchFamily="18" charset="0"/>
                            </a:rPr>
                          </m:ctrlPr>
                        </m:sSubPr>
                        <m:e>
                          <m:r>
                            <a:rPr lang="en-US" altLang="zh-CN" i="1">
                              <a:latin typeface="Cambria Math" panose="02040503050406030204" pitchFamily="18" charset="0"/>
                            </a:rPr>
                            <m:t>𝑊</m:t>
                          </m:r>
                        </m:e>
                        <m:sub>
                          <m:r>
                            <a:rPr lang="en-US" altLang="zh-CN" b="0" i="1" smtClean="0">
                              <a:latin typeface="Cambria Math" panose="02040503050406030204" pitchFamily="18" charset="0"/>
                            </a:rPr>
                            <m:t>𝑖</m:t>
                          </m:r>
                          <m:r>
                            <a:rPr lang="en-US" altLang="zh-CN" b="0" i="1" smtClean="0">
                              <a:latin typeface="Cambria Math" panose="02040503050406030204" pitchFamily="18" charset="0"/>
                            </a:rPr>
                            <m:t>−1</m:t>
                          </m:r>
                        </m:sub>
                      </m:sSub>
                    </m:oMath>
                  </m:oMathPara>
                </a14:m>
                <a:endParaRPr lang="zh-CN" altLang="en-US" dirty="0">
                  <a:latin typeface="幼圆" panose="02010509060101010101" pitchFamily="49" charset="-122"/>
                  <a:ea typeface="幼圆" panose="02010509060101010101" pitchFamily="49" charset="-122"/>
                </a:endParaRPr>
              </a:p>
            </p:txBody>
          </p:sp>
        </mc:Choice>
        <mc:Fallback xmlns="">
          <p:sp>
            <p:nvSpPr>
              <p:cNvPr id="61" name="文本框 60"/>
              <p:cNvSpPr txBox="1">
                <a:spLocks noRot="1" noChangeAspect="1" noMove="1" noResize="1" noEditPoints="1" noAdjustHandles="1" noChangeArrowheads="1" noChangeShapeType="1" noTextEdit="1"/>
              </p:cNvSpPr>
              <p:nvPr/>
            </p:nvSpPr>
            <p:spPr>
              <a:xfrm>
                <a:off x="3093576" y="4495951"/>
                <a:ext cx="939800" cy="369332"/>
              </a:xfrm>
              <a:prstGeom prst="rect">
                <a:avLst/>
              </a:prstGeom>
              <a:blipFill rotWithShape="0">
                <a:blip r:embed="rId6"/>
                <a:stretch>
                  <a:fillRect b="-5000"/>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62" name="文本框 61"/>
              <p:cNvSpPr txBox="1"/>
              <p:nvPr/>
            </p:nvSpPr>
            <p:spPr>
              <a:xfrm>
                <a:off x="5510775" y="4502760"/>
                <a:ext cx="939800"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n-US" altLang="zh-CN" b="0" i="1" smtClean="0">
                              <a:latin typeface="Cambria Math" panose="02040503050406030204" pitchFamily="18" charset="0"/>
                            </a:rPr>
                          </m:ctrlPr>
                        </m:sSubPr>
                        <m:e>
                          <m:r>
                            <a:rPr lang="en-US" altLang="zh-CN" i="1">
                              <a:latin typeface="Cambria Math" panose="02040503050406030204" pitchFamily="18" charset="0"/>
                            </a:rPr>
                            <m:t>𝑊</m:t>
                          </m:r>
                        </m:e>
                        <m:sub>
                          <m:r>
                            <a:rPr lang="en-US" altLang="zh-CN" b="0" i="1" smtClean="0">
                              <a:latin typeface="Cambria Math" panose="02040503050406030204" pitchFamily="18" charset="0"/>
                            </a:rPr>
                            <m:t>𝑖</m:t>
                          </m:r>
                        </m:sub>
                      </m:sSub>
                    </m:oMath>
                  </m:oMathPara>
                </a14:m>
                <a:endParaRPr lang="zh-CN" altLang="en-US" dirty="0">
                  <a:latin typeface="幼圆" panose="02010509060101010101" pitchFamily="49" charset="-122"/>
                  <a:ea typeface="幼圆" panose="02010509060101010101" pitchFamily="49" charset="-122"/>
                </a:endParaRPr>
              </a:p>
            </p:txBody>
          </p:sp>
        </mc:Choice>
        <mc:Fallback xmlns="">
          <p:sp>
            <p:nvSpPr>
              <p:cNvPr id="62" name="文本框 61"/>
              <p:cNvSpPr txBox="1">
                <a:spLocks noRot="1" noChangeAspect="1" noMove="1" noResize="1" noEditPoints="1" noAdjustHandles="1" noChangeArrowheads="1" noChangeShapeType="1" noTextEdit="1"/>
              </p:cNvSpPr>
              <p:nvPr/>
            </p:nvSpPr>
            <p:spPr>
              <a:xfrm>
                <a:off x="5510775" y="4502760"/>
                <a:ext cx="939800" cy="369332"/>
              </a:xfrm>
              <a:prstGeom prst="rect">
                <a:avLst/>
              </a:prstGeom>
              <a:blipFill rotWithShape="0">
                <a:blip r:embed="rId7"/>
                <a:stretch>
                  <a:fillRect b="-5000"/>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63" name="文本框 62"/>
              <p:cNvSpPr txBox="1"/>
              <p:nvPr/>
            </p:nvSpPr>
            <p:spPr>
              <a:xfrm>
                <a:off x="7934325" y="4495951"/>
                <a:ext cx="939800"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n-US" altLang="zh-CN" b="0" i="1" smtClean="0">
                              <a:latin typeface="Cambria Math" panose="02040503050406030204" pitchFamily="18" charset="0"/>
                            </a:rPr>
                          </m:ctrlPr>
                        </m:sSubPr>
                        <m:e>
                          <m:r>
                            <a:rPr lang="en-US" altLang="zh-CN" i="1">
                              <a:latin typeface="Cambria Math" panose="02040503050406030204" pitchFamily="18" charset="0"/>
                            </a:rPr>
                            <m:t>𝑊</m:t>
                          </m:r>
                        </m:e>
                        <m:sub>
                          <m:r>
                            <a:rPr lang="en-US" altLang="zh-CN" b="0" i="1" smtClean="0">
                              <a:latin typeface="Cambria Math" panose="02040503050406030204" pitchFamily="18" charset="0"/>
                            </a:rPr>
                            <m:t>𝑖</m:t>
                          </m:r>
                          <m:r>
                            <a:rPr lang="en-US" altLang="zh-CN" b="0" i="1" smtClean="0">
                              <a:latin typeface="Cambria Math" panose="02040503050406030204" pitchFamily="18" charset="0"/>
                            </a:rPr>
                            <m:t>+1</m:t>
                          </m:r>
                        </m:sub>
                      </m:sSub>
                    </m:oMath>
                  </m:oMathPara>
                </a14:m>
                <a:endParaRPr lang="zh-CN" altLang="en-US" dirty="0">
                  <a:latin typeface="幼圆" panose="02010509060101010101" pitchFamily="49" charset="-122"/>
                  <a:ea typeface="幼圆" panose="02010509060101010101" pitchFamily="49" charset="-122"/>
                </a:endParaRPr>
              </a:p>
            </p:txBody>
          </p:sp>
        </mc:Choice>
        <mc:Fallback xmlns="">
          <p:sp>
            <p:nvSpPr>
              <p:cNvPr id="63" name="文本框 62"/>
              <p:cNvSpPr txBox="1">
                <a:spLocks noRot="1" noChangeAspect="1" noMove="1" noResize="1" noEditPoints="1" noAdjustHandles="1" noChangeArrowheads="1" noChangeShapeType="1" noTextEdit="1"/>
              </p:cNvSpPr>
              <p:nvPr/>
            </p:nvSpPr>
            <p:spPr>
              <a:xfrm>
                <a:off x="7934325" y="4495951"/>
                <a:ext cx="939800" cy="369332"/>
              </a:xfrm>
              <a:prstGeom prst="rect">
                <a:avLst/>
              </a:prstGeom>
              <a:blipFill rotWithShape="0">
                <a:blip r:embed="rId8"/>
                <a:stretch>
                  <a:fillRect b="-5000"/>
                </a:stretch>
              </a:blipFill>
            </p:spPr>
            <p:txBody>
              <a:bodyPr/>
              <a:lstStyle/>
              <a:p>
                <a:r>
                  <a:rPr lang="zh-CN" altLang="en-US">
                    <a:noFill/>
                  </a:rPr>
                  <a:t> </a:t>
                </a:r>
              </a:p>
            </p:txBody>
          </p:sp>
        </mc:Fallback>
      </mc:AlternateContent>
      <p:sp>
        <p:nvSpPr>
          <p:cNvPr id="64" name="文本框 63"/>
          <p:cNvSpPr txBox="1"/>
          <p:nvPr/>
        </p:nvSpPr>
        <p:spPr>
          <a:xfrm>
            <a:off x="1949213" y="5683118"/>
            <a:ext cx="8843973" cy="442429"/>
          </a:xfrm>
          <a:prstGeom prst="rect">
            <a:avLst/>
          </a:prstGeom>
          <a:noFill/>
        </p:spPr>
        <p:txBody>
          <a:bodyPr wrap="square" rtlCol="0">
            <a:spAutoFit/>
          </a:bodyPr>
          <a:lstStyle/>
          <a:p>
            <a:r>
              <a:rPr lang="zh-CN" altLang="en-US" sz="2275" dirty="0"/>
              <a:t>引进邻居岛中每个子种群的最优解替换掉岛内对应子种群的最差解</a:t>
            </a:r>
          </a:p>
        </p:txBody>
      </p:sp>
      <p:cxnSp>
        <p:nvCxnSpPr>
          <p:cNvPr id="65" name="直接箭头连接符 64"/>
          <p:cNvCxnSpPr/>
          <p:nvPr/>
        </p:nvCxnSpPr>
        <p:spPr>
          <a:xfrm>
            <a:off x="2934929" y="2536723"/>
            <a:ext cx="2575846" cy="0"/>
          </a:xfrm>
          <a:prstGeom prst="straightConnector1">
            <a:avLst/>
          </a:prstGeom>
          <a:ln w="12700">
            <a:solidFill>
              <a:schemeClr val="tx1"/>
            </a:solidFill>
            <a:prstDash val="dash"/>
            <a:tailEnd type="triangle" w="lg" len="lg"/>
          </a:ln>
        </p:spPr>
        <p:style>
          <a:lnRef idx="1">
            <a:schemeClr val="accent1"/>
          </a:lnRef>
          <a:fillRef idx="0">
            <a:schemeClr val="accent1"/>
          </a:fillRef>
          <a:effectRef idx="0">
            <a:schemeClr val="accent1"/>
          </a:effectRef>
          <a:fontRef idx="minor">
            <a:schemeClr val="tx1"/>
          </a:fontRef>
        </p:style>
      </p:cxnSp>
      <p:cxnSp>
        <p:nvCxnSpPr>
          <p:cNvPr id="28" name="直接箭头连接符 27"/>
          <p:cNvCxnSpPr/>
          <p:nvPr/>
        </p:nvCxnSpPr>
        <p:spPr>
          <a:xfrm flipH="1">
            <a:off x="5663175" y="2544887"/>
            <a:ext cx="2271150" cy="0"/>
          </a:xfrm>
          <a:prstGeom prst="straightConnector1">
            <a:avLst/>
          </a:prstGeom>
          <a:ln w="12700">
            <a:solidFill>
              <a:schemeClr val="tx1"/>
            </a:solidFill>
            <a:prstDash val="dash"/>
            <a:tailEnd type="triangle" w="lg" len="lg"/>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45542050"/>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任意多边形 30"/>
          <p:cNvSpPr/>
          <p:nvPr>
            <p:custDataLst>
              <p:tags r:id="rId1"/>
            </p:custDataLst>
          </p:nvPr>
        </p:nvSpPr>
        <p:spPr>
          <a:xfrm>
            <a:off x="796994" y="891255"/>
            <a:ext cx="11395006" cy="45719"/>
          </a:xfrm>
          <a:custGeom>
            <a:avLst/>
            <a:gdLst>
              <a:gd name="connsiteX0" fmla="*/ 0 w 12125327"/>
              <a:gd name="connsiteY0" fmla="*/ 0 h 31282"/>
              <a:gd name="connsiteX1" fmla="*/ 12125327 w 12125327"/>
              <a:gd name="connsiteY1" fmla="*/ 0 h 31282"/>
              <a:gd name="connsiteX2" fmla="*/ 12125327 w 12125327"/>
              <a:gd name="connsiteY2" fmla="*/ 31282 h 31282"/>
              <a:gd name="connsiteX3" fmla="*/ 17139 w 12125327"/>
              <a:gd name="connsiteY3" fmla="*/ 31282 h 31282"/>
            </a:gdLst>
            <a:ahLst/>
            <a:cxnLst>
              <a:cxn ang="0">
                <a:pos x="connsiteX0" y="connsiteY0"/>
              </a:cxn>
              <a:cxn ang="0">
                <a:pos x="connsiteX1" y="connsiteY1"/>
              </a:cxn>
              <a:cxn ang="0">
                <a:pos x="connsiteX2" y="connsiteY2"/>
              </a:cxn>
              <a:cxn ang="0">
                <a:pos x="connsiteX3" y="connsiteY3"/>
              </a:cxn>
            </a:cxnLst>
            <a:rect l="l" t="t" r="r" b="b"/>
            <a:pathLst>
              <a:path w="12125327" h="31282">
                <a:moveTo>
                  <a:pt x="0" y="0"/>
                </a:moveTo>
                <a:lnTo>
                  <a:pt x="12125327" y="0"/>
                </a:lnTo>
                <a:lnTo>
                  <a:pt x="12125327" y="31282"/>
                </a:lnTo>
                <a:lnTo>
                  <a:pt x="17139" y="31282"/>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35" tIns="45718" rIns="91435" bIns="45718" numCol="1" spcCol="0" rtlCol="0" fromWordArt="0" anchor="ctr" anchorCtr="0" forceAA="0" compatLnSpc="1">
            <a:prstTxWarp prst="textNoShape">
              <a:avLst/>
            </a:prstTxWarp>
            <a:noAutofit/>
          </a:bodyPr>
          <a:lstStyle/>
          <a:p>
            <a:pPr algn="ctr"/>
            <a:endParaRPr lang="zh-CN" altLang="en-US" sz="1898">
              <a:latin typeface="Arial" panose="020B0604020202020204" pitchFamily="34" charset="0"/>
              <a:ea typeface="微软雅黑" panose="020B0503020204020204" pitchFamily="34" charset="-122"/>
              <a:sym typeface="Arial" panose="020B0604020202020204" pitchFamily="34" charset="0"/>
            </a:endParaRPr>
          </a:p>
        </p:txBody>
      </p:sp>
      <p:sp>
        <p:nvSpPr>
          <p:cNvPr id="32" name="任意多边形 31"/>
          <p:cNvSpPr/>
          <p:nvPr>
            <p:custDataLst>
              <p:tags r:id="rId2"/>
            </p:custDataLst>
          </p:nvPr>
        </p:nvSpPr>
        <p:spPr>
          <a:xfrm>
            <a:off x="0" y="133622"/>
            <a:ext cx="1219198" cy="815004"/>
          </a:xfrm>
          <a:custGeom>
            <a:avLst/>
            <a:gdLst>
              <a:gd name="connsiteX0" fmla="*/ 284734 w 577217"/>
              <a:gd name="connsiteY0" fmla="*/ 0 h 536832"/>
              <a:gd name="connsiteX1" fmla="*/ 577217 w 577217"/>
              <a:gd name="connsiteY1" fmla="*/ 536832 h 536832"/>
              <a:gd name="connsiteX2" fmla="*/ 0 w 577217"/>
              <a:gd name="connsiteY2" fmla="*/ 536832 h 536832"/>
              <a:gd name="connsiteX3" fmla="*/ 0 w 577217"/>
              <a:gd name="connsiteY3" fmla="*/ 184 h 536832"/>
            </a:gdLst>
            <a:ahLst/>
            <a:cxnLst>
              <a:cxn ang="0">
                <a:pos x="connsiteX0" y="connsiteY0"/>
              </a:cxn>
              <a:cxn ang="0">
                <a:pos x="connsiteX1" y="connsiteY1"/>
              </a:cxn>
              <a:cxn ang="0">
                <a:pos x="connsiteX2" y="connsiteY2"/>
              </a:cxn>
              <a:cxn ang="0">
                <a:pos x="connsiteX3" y="connsiteY3"/>
              </a:cxn>
            </a:cxnLst>
            <a:rect l="l" t="t" r="r" b="b"/>
            <a:pathLst>
              <a:path w="577217" h="536832">
                <a:moveTo>
                  <a:pt x="284734" y="0"/>
                </a:moveTo>
                <a:lnTo>
                  <a:pt x="577217" y="536832"/>
                </a:lnTo>
                <a:lnTo>
                  <a:pt x="0" y="536832"/>
                </a:lnTo>
                <a:lnTo>
                  <a:pt x="0" y="184"/>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35" tIns="45718" rIns="91435" bIns="45718" numCol="1" spcCol="0" rtlCol="0" fromWordArt="0" anchor="ctr" anchorCtr="0" forceAA="0" compatLnSpc="1">
            <a:prstTxWarp prst="textNoShape">
              <a:avLst/>
            </a:prstTxWarp>
            <a:noAutofit/>
          </a:bodyPr>
          <a:lstStyle/>
          <a:p>
            <a:pPr algn="ctr"/>
            <a:endParaRPr lang="zh-CN" altLang="en-US" sz="1898" dirty="0">
              <a:solidFill>
                <a:srgbClr val="7EC234"/>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Content Placeholder 2"/>
          <p:cNvSpPr txBox="1">
            <a:spLocks/>
          </p:cNvSpPr>
          <p:nvPr/>
        </p:nvSpPr>
        <p:spPr>
          <a:xfrm>
            <a:off x="1447798" y="303763"/>
            <a:ext cx="4089402" cy="369332"/>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r>
              <a:rPr lang="en-US" altLang="zh-CN" sz="2400" dirty="0" err="1">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p</a:t>
            </a:r>
            <a:r>
              <a:rPr lang="en-US" altLang="zh-CN" sz="2400" dirty="0" err="1" smtClean="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hylo</a:t>
            </a:r>
            <a:r>
              <a:rPr lang="en-US" altLang="zh-CN" sz="2400" dirty="0" smtClean="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-spark</a:t>
            </a:r>
            <a:endParaRPr lang="en-US" sz="2400" dirty="0">
              <a:solidFill>
                <a:srgbClr val="003366"/>
              </a:solidFill>
              <a:latin typeface="Arial" panose="020B0604020202020204" pitchFamily="34" charset="0"/>
              <a:ea typeface="微软雅黑" panose="020B0503020204020204" pitchFamily="34" charset="-122"/>
              <a:cs typeface="+mn-ea"/>
              <a:sym typeface="Arial" panose="020B0604020202020204" pitchFamily="34" charset="0"/>
            </a:endParaRPr>
          </a:p>
        </p:txBody>
      </p:sp>
      <p:pic>
        <p:nvPicPr>
          <p:cNvPr id="13" name="图片 12"/>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1290083" y="66387"/>
            <a:ext cx="759112" cy="75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圆角矩形 8"/>
          <p:cNvSpPr/>
          <p:nvPr/>
        </p:nvSpPr>
        <p:spPr>
          <a:xfrm>
            <a:off x="2188691" y="1702966"/>
            <a:ext cx="1879600" cy="193040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幼圆" panose="02010509060101010101" pitchFamily="49" charset="-122"/>
              <a:ea typeface="幼圆" panose="02010509060101010101" pitchFamily="49" charset="-122"/>
            </a:endParaRPr>
          </a:p>
        </p:txBody>
      </p:sp>
      <p:sp>
        <p:nvSpPr>
          <p:cNvPr id="10" name="文本框 9"/>
          <p:cNvSpPr txBox="1"/>
          <p:nvPr/>
        </p:nvSpPr>
        <p:spPr>
          <a:xfrm>
            <a:off x="6925791" y="2483500"/>
            <a:ext cx="901700" cy="369332"/>
          </a:xfrm>
          <a:prstGeom prst="rect">
            <a:avLst/>
          </a:prstGeom>
          <a:noFill/>
        </p:spPr>
        <p:txBody>
          <a:bodyPr wrap="square" rtlCol="0">
            <a:spAutoFit/>
          </a:bodyPr>
          <a:lstStyle/>
          <a:p>
            <a:r>
              <a:rPr lang="en-US" altLang="zh-CN" dirty="0" smtClean="0">
                <a:latin typeface="幼圆" panose="02010509060101010101" pitchFamily="49" charset="-122"/>
                <a:ea typeface="幼圆" panose="02010509060101010101" pitchFamily="49" charset="-122"/>
              </a:rPr>
              <a:t>… …</a:t>
            </a:r>
            <a:endParaRPr lang="zh-CN" altLang="en-US" dirty="0">
              <a:latin typeface="幼圆" panose="02010509060101010101" pitchFamily="49" charset="-122"/>
              <a:ea typeface="幼圆" panose="02010509060101010101" pitchFamily="49" charset="-122"/>
            </a:endParaRPr>
          </a:p>
        </p:txBody>
      </p:sp>
      <p:sp>
        <p:nvSpPr>
          <p:cNvPr id="11" name="圆角矩形 10"/>
          <p:cNvSpPr/>
          <p:nvPr/>
        </p:nvSpPr>
        <p:spPr>
          <a:xfrm>
            <a:off x="2385541" y="1855366"/>
            <a:ext cx="622300" cy="628134"/>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幼圆" panose="02010509060101010101" pitchFamily="49" charset="-122"/>
              <a:ea typeface="幼圆" panose="02010509060101010101" pitchFamily="49" charset="-122"/>
            </a:endParaRPr>
          </a:p>
        </p:txBody>
      </p:sp>
      <p:sp>
        <p:nvSpPr>
          <p:cNvPr id="12" name="圆角矩形 11"/>
          <p:cNvSpPr/>
          <p:nvPr/>
        </p:nvSpPr>
        <p:spPr>
          <a:xfrm>
            <a:off x="3204691" y="1855366"/>
            <a:ext cx="622300" cy="628134"/>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幼圆" panose="02010509060101010101" pitchFamily="49" charset="-122"/>
              <a:ea typeface="幼圆" panose="02010509060101010101" pitchFamily="49" charset="-122"/>
            </a:endParaRPr>
          </a:p>
        </p:txBody>
      </p:sp>
      <p:sp>
        <p:nvSpPr>
          <p:cNvPr id="14" name="圆角矩形 13"/>
          <p:cNvSpPr/>
          <p:nvPr/>
        </p:nvSpPr>
        <p:spPr>
          <a:xfrm>
            <a:off x="2385541" y="2750200"/>
            <a:ext cx="622300" cy="628134"/>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幼圆" panose="02010509060101010101" pitchFamily="49" charset="-122"/>
              <a:ea typeface="幼圆" panose="02010509060101010101" pitchFamily="49" charset="-122"/>
            </a:endParaRPr>
          </a:p>
        </p:txBody>
      </p:sp>
      <p:sp>
        <p:nvSpPr>
          <p:cNvPr id="15" name="圆角矩形 14"/>
          <p:cNvSpPr/>
          <p:nvPr/>
        </p:nvSpPr>
        <p:spPr>
          <a:xfrm>
            <a:off x="3220566" y="2750200"/>
            <a:ext cx="622300" cy="628134"/>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幼圆" panose="02010509060101010101" pitchFamily="49" charset="-122"/>
              <a:ea typeface="幼圆" panose="02010509060101010101" pitchFamily="49" charset="-122"/>
            </a:endParaRPr>
          </a:p>
        </p:txBody>
      </p:sp>
      <p:sp>
        <p:nvSpPr>
          <p:cNvPr id="16" name="圆角矩形 15"/>
          <p:cNvSpPr/>
          <p:nvPr/>
        </p:nvSpPr>
        <p:spPr>
          <a:xfrm>
            <a:off x="4557241" y="1702966"/>
            <a:ext cx="1879600" cy="193040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幼圆" panose="02010509060101010101" pitchFamily="49" charset="-122"/>
              <a:ea typeface="幼圆" panose="02010509060101010101" pitchFamily="49" charset="-122"/>
            </a:endParaRPr>
          </a:p>
        </p:txBody>
      </p:sp>
      <p:sp>
        <p:nvSpPr>
          <p:cNvPr id="17" name="圆角矩形 16"/>
          <p:cNvSpPr/>
          <p:nvPr/>
        </p:nvSpPr>
        <p:spPr>
          <a:xfrm>
            <a:off x="4754091" y="1855366"/>
            <a:ext cx="622300" cy="628134"/>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幼圆" panose="02010509060101010101" pitchFamily="49" charset="-122"/>
              <a:ea typeface="幼圆" panose="02010509060101010101" pitchFamily="49" charset="-122"/>
            </a:endParaRPr>
          </a:p>
        </p:txBody>
      </p:sp>
      <p:sp>
        <p:nvSpPr>
          <p:cNvPr id="18" name="圆角矩形 17"/>
          <p:cNvSpPr/>
          <p:nvPr/>
        </p:nvSpPr>
        <p:spPr>
          <a:xfrm>
            <a:off x="5573241" y="1855366"/>
            <a:ext cx="622300" cy="628134"/>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幼圆" panose="02010509060101010101" pitchFamily="49" charset="-122"/>
              <a:ea typeface="幼圆" panose="02010509060101010101" pitchFamily="49" charset="-122"/>
            </a:endParaRPr>
          </a:p>
        </p:txBody>
      </p:sp>
      <p:sp>
        <p:nvSpPr>
          <p:cNvPr id="19" name="圆角矩形 18"/>
          <p:cNvSpPr/>
          <p:nvPr/>
        </p:nvSpPr>
        <p:spPr>
          <a:xfrm>
            <a:off x="4754091" y="2750200"/>
            <a:ext cx="622300" cy="628134"/>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幼圆" panose="02010509060101010101" pitchFamily="49" charset="-122"/>
              <a:ea typeface="幼圆" panose="02010509060101010101" pitchFamily="49" charset="-122"/>
            </a:endParaRPr>
          </a:p>
        </p:txBody>
      </p:sp>
      <p:sp>
        <p:nvSpPr>
          <p:cNvPr id="20" name="圆角矩形 19"/>
          <p:cNvSpPr/>
          <p:nvPr/>
        </p:nvSpPr>
        <p:spPr>
          <a:xfrm>
            <a:off x="5589116" y="2750200"/>
            <a:ext cx="622300" cy="628134"/>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幼圆" panose="02010509060101010101" pitchFamily="49" charset="-122"/>
              <a:ea typeface="幼圆" panose="02010509060101010101" pitchFamily="49" charset="-122"/>
            </a:endParaRPr>
          </a:p>
        </p:txBody>
      </p:sp>
      <p:sp>
        <p:nvSpPr>
          <p:cNvPr id="21" name="圆角矩形 20"/>
          <p:cNvSpPr/>
          <p:nvPr/>
        </p:nvSpPr>
        <p:spPr>
          <a:xfrm>
            <a:off x="7992591" y="1702966"/>
            <a:ext cx="1879600" cy="193040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幼圆" panose="02010509060101010101" pitchFamily="49" charset="-122"/>
              <a:ea typeface="幼圆" panose="02010509060101010101" pitchFamily="49" charset="-122"/>
            </a:endParaRPr>
          </a:p>
        </p:txBody>
      </p:sp>
      <p:sp>
        <p:nvSpPr>
          <p:cNvPr id="22" name="圆角矩形 21"/>
          <p:cNvSpPr/>
          <p:nvPr/>
        </p:nvSpPr>
        <p:spPr>
          <a:xfrm>
            <a:off x="8189441" y="1855366"/>
            <a:ext cx="622300" cy="628134"/>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幼圆" panose="02010509060101010101" pitchFamily="49" charset="-122"/>
              <a:ea typeface="幼圆" panose="02010509060101010101" pitchFamily="49" charset="-122"/>
            </a:endParaRPr>
          </a:p>
        </p:txBody>
      </p:sp>
      <p:sp>
        <p:nvSpPr>
          <p:cNvPr id="23" name="圆角矩形 22"/>
          <p:cNvSpPr/>
          <p:nvPr/>
        </p:nvSpPr>
        <p:spPr>
          <a:xfrm>
            <a:off x="9008591" y="1855366"/>
            <a:ext cx="622300" cy="628134"/>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幼圆" panose="02010509060101010101" pitchFamily="49" charset="-122"/>
              <a:ea typeface="幼圆" panose="02010509060101010101" pitchFamily="49" charset="-122"/>
            </a:endParaRPr>
          </a:p>
        </p:txBody>
      </p:sp>
      <p:sp>
        <p:nvSpPr>
          <p:cNvPr id="24" name="圆角矩形 23"/>
          <p:cNvSpPr/>
          <p:nvPr/>
        </p:nvSpPr>
        <p:spPr>
          <a:xfrm>
            <a:off x="8189441" y="2750200"/>
            <a:ext cx="622300" cy="628134"/>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幼圆" panose="02010509060101010101" pitchFamily="49" charset="-122"/>
              <a:ea typeface="幼圆" panose="02010509060101010101" pitchFamily="49" charset="-122"/>
            </a:endParaRPr>
          </a:p>
        </p:txBody>
      </p:sp>
      <p:sp>
        <p:nvSpPr>
          <p:cNvPr id="25" name="圆角矩形 24"/>
          <p:cNvSpPr/>
          <p:nvPr/>
        </p:nvSpPr>
        <p:spPr>
          <a:xfrm>
            <a:off x="9024466" y="2750200"/>
            <a:ext cx="622300" cy="628134"/>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幼圆" panose="02010509060101010101" pitchFamily="49" charset="-122"/>
              <a:ea typeface="幼圆" panose="02010509060101010101" pitchFamily="49" charset="-122"/>
            </a:endParaRPr>
          </a:p>
        </p:txBody>
      </p:sp>
      <mc:AlternateContent xmlns:mc="http://schemas.openxmlformats.org/markup-compatibility/2006" xmlns:a14="http://schemas.microsoft.com/office/drawing/2010/main">
        <mc:Choice Requires="a14">
          <p:sp>
            <p:nvSpPr>
              <p:cNvPr id="26" name="文本框 25"/>
              <p:cNvSpPr txBox="1"/>
              <p:nvPr/>
            </p:nvSpPr>
            <p:spPr>
              <a:xfrm>
                <a:off x="2722091" y="3716486"/>
                <a:ext cx="939800"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n-US" altLang="zh-CN" b="0" i="1" smtClean="0">
                              <a:latin typeface="Cambria Math" panose="02040503050406030204" pitchFamily="18" charset="0"/>
                            </a:rPr>
                          </m:ctrlPr>
                        </m:sSubPr>
                        <m:e>
                          <m:r>
                            <a:rPr lang="en-US" altLang="zh-CN" i="1">
                              <a:latin typeface="Cambria Math" panose="02040503050406030204" pitchFamily="18" charset="0"/>
                            </a:rPr>
                            <m:t>𝑊</m:t>
                          </m:r>
                        </m:e>
                        <m:sub>
                          <m:r>
                            <a:rPr lang="en-US" altLang="zh-CN" b="0" i="1" smtClean="0">
                              <a:latin typeface="Cambria Math" panose="02040503050406030204" pitchFamily="18" charset="0"/>
                            </a:rPr>
                            <m:t>1</m:t>
                          </m:r>
                        </m:sub>
                      </m:sSub>
                    </m:oMath>
                  </m:oMathPara>
                </a14:m>
                <a:endParaRPr lang="zh-CN" altLang="en-US" dirty="0">
                  <a:latin typeface="幼圆" panose="02010509060101010101" pitchFamily="49" charset="-122"/>
                  <a:ea typeface="幼圆" panose="02010509060101010101" pitchFamily="49" charset="-122"/>
                </a:endParaRPr>
              </a:p>
            </p:txBody>
          </p:sp>
        </mc:Choice>
        <mc:Fallback xmlns="">
          <p:sp>
            <p:nvSpPr>
              <p:cNvPr id="26" name="文本框 25"/>
              <p:cNvSpPr txBox="1">
                <a:spLocks noRot="1" noChangeAspect="1" noMove="1" noResize="1" noEditPoints="1" noAdjustHandles="1" noChangeArrowheads="1" noChangeShapeType="1" noTextEdit="1"/>
              </p:cNvSpPr>
              <p:nvPr/>
            </p:nvSpPr>
            <p:spPr>
              <a:xfrm>
                <a:off x="2722091" y="3716486"/>
                <a:ext cx="939800" cy="369332"/>
              </a:xfrm>
              <a:prstGeom prst="rect">
                <a:avLst/>
              </a:prstGeom>
              <a:blipFill rotWithShape="0">
                <a:blip r:embed="rId6"/>
                <a:stretch>
                  <a:fillRect b="-3333"/>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27" name="文本框 26"/>
              <p:cNvSpPr txBox="1"/>
              <p:nvPr/>
            </p:nvSpPr>
            <p:spPr>
              <a:xfrm>
                <a:off x="5023966" y="3716486"/>
                <a:ext cx="939800"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n-US" altLang="zh-CN" b="0" i="1" smtClean="0">
                              <a:latin typeface="Cambria Math" panose="02040503050406030204" pitchFamily="18" charset="0"/>
                            </a:rPr>
                          </m:ctrlPr>
                        </m:sSubPr>
                        <m:e>
                          <m:r>
                            <a:rPr lang="en-US" altLang="zh-CN" i="1">
                              <a:latin typeface="Cambria Math" panose="02040503050406030204" pitchFamily="18" charset="0"/>
                            </a:rPr>
                            <m:t>𝑊</m:t>
                          </m:r>
                        </m:e>
                        <m:sub>
                          <m:r>
                            <a:rPr lang="en-US" altLang="zh-CN" b="0" i="1" smtClean="0">
                              <a:latin typeface="Cambria Math" panose="02040503050406030204" pitchFamily="18" charset="0"/>
                            </a:rPr>
                            <m:t>2</m:t>
                          </m:r>
                        </m:sub>
                      </m:sSub>
                    </m:oMath>
                  </m:oMathPara>
                </a14:m>
                <a:endParaRPr lang="zh-CN" altLang="en-US" dirty="0">
                  <a:latin typeface="幼圆" panose="02010509060101010101" pitchFamily="49" charset="-122"/>
                  <a:ea typeface="幼圆" panose="02010509060101010101" pitchFamily="49" charset="-122"/>
                </a:endParaRPr>
              </a:p>
            </p:txBody>
          </p:sp>
        </mc:Choice>
        <mc:Fallback xmlns="">
          <p:sp>
            <p:nvSpPr>
              <p:cNvPr id="27" name="文本框 26"/>
              <p:cNvSpPr txBox="1">
                <a:spLocks noRot="1" noChangeAspect="1" noMove="1" noResize="1" noEditPoints="1" noAdjustHandles="1" noChangeArrowheads="1" noChangeShapeType="1" noTextEdit="1"/>
              </p:cNvSpPr>
              <p:nvPr/>
            </p:nvSpPr>
            <p:spPr>
              <a:xfrm>
                <a:off x="5023966" y="3716486"/>
                <a:ext cx="939800" cy="369332"/>
              </a:xfrm>
              <a:prstGeom prst="rect">
                <a:avLst/>
              </a:prstGeom>
              <a:blipFill rotWithShape="0">
                <a:blip r:embed="rId7"/>
                <a:stretch>
                  <a:fillRect b="-3333"/>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28" name="文本框 27"/>
              <p:cNvSpPr txBox="1"/>
              <p:nvPr/>
            </p:nvSpPr>
            <p:spPr>
              <a:xfrm>
                <a:off x="8462491" y="3716486"/>
                <a:ext cx="939800"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n-US" altLang="zh-CN" b="0" i="1" smtClean="0">
                              <a:latin typeface="Cambria Math" panose="02040503050406030204" pitchFamily="18" charset="0"/>
                            </a:rPr>
                          </m:ctrlPr>
                        </m:sSubPr>
                        <m:e>
                          <m:r>
                            <a:rPr lang="en-US" altLang="zh-CN" i="1">
                              <a:latin typeface="Cambria Math" panose="02040503050406030204" pitchFamily="18" charset="0"/>
                            </a:rPr>
                            <m:t>𝑊</m:t>
                          </m:r>
                        </m:e>
                        <m:sub>
                          <m:r>
                            <a:rPr lang="en-US" altLang="zh-CN" b="0" i="1" smtClean="0">
                              <a:latin typeface="Cambria Math" panose="02040503050406030204" pitchFamily="18" charset="0"/>
                            </a:rPr>
                            <m:t>𝑛</m:t>
                          </m:r>
                        </m:sub>
                      </m:sSub>
                    </m:oMath>
                  </m:oMathPara>
                </a14:m>
                <a:endParaRPr lang="zh-CN" altLang="en-US" dirty="0">
                  <a:latin typeface="幼圆" panose="02010509060101010101" pitchFamily="49" charset="-122"/>
                  <a:ea typeface="幼圆" panose="02010509060101010101" pitchFamily="49" charset="-122"/>
                </a:endParaRPr>
              </a:p>
            </p:txBody>
          </p:sp>
        </mc:Choice>
        <mc:Fallback xmlns="">
          <p:sp>
            <p:nvSpPr>
              <p:cNvPr id="28" name="文本框 27"/>
              <p:cNvSpPr txBox="1">
                <a:spLocks noRot="1" noChangeAspect="1" noMove="1" noResize="1" noEditPoints="1" noAdjustHandles="1" noChangeArrowheads="1" noChangeShapeType="1" noTextEdit="1"/>
              </p:cNvSpPr>
              <p:nvPr/>
            </p:nvSpPr>
            <p:spPr>
              <a:xfrm>
                <a:off x="8462491" y="3716486"/>
                <a:ext cx="939800" cy="369332"/>
              </a:xfrm>
              <a:prstGeom prst="rect">
                <a:avLst/>
              </a:prstGeom>
              <a:blipFill rotWithShape="0">
                <a:blip r:embed="rId8"/>
                <a:stretch>
                  <a:fillRect/>
                </a:stretch>
              </a:blipFill>
            </p:spPr>
            <p:txBody>
              <a:bodyPr/>
              <a:lstStyle/>
              <a:p>
                <a:r>
                  <a:rPr lang="zh-CN" altLang="en-US">
                    <a:noFill/>
                  </a:rPr>
                  <a:t> </a:t>
                </a:r>
              </a:p>
            </p:txBody>
          </p:sp>
        </mc:Fallback>
      </mc:AlternateContent>
      <p:sp>
        <p:nvSpPr>
          <p:cNvPr id="2" name="文本框 1"/>
          <p:cNvSpPr txBox="1"/>
          <p:nvPr/>
        </p:nvSpPr>
        <p:spPr>
          <a:xfrm>
            <a:off x="2385541" y="4287365"/>
            <a:ext cx="7807282" cy="2400657"/>
          </a:xfrm>
          <a:prstGeom prst="rect">
            <a:avLst/>
          </a:prstGeom>
          <a:noFill/>
        </p:spPr>
        <p:txBody>
          <a:bodyPr wrap="square" rtlCol="0">
            <a:spAutoFit/>
          </a:bodyPr>
          <a:lstStyle/>
          <a:p>
            <a:pPr>
              <a:lnSpc>
                <a:spcPct val="150000"/>
              </a:lnSpc>
            </a:pPr>
            <a:r>
              <a:rPr lang="zh-CN" altLang="en-US" sz="2000" b="1" dirty="0" smtClean="0"/>
              <a:t>并行：</a:t>
            </a:r>
            <a:endParaRPr lang="en-US" altLang="zh-CN" sz="2000" b="1" dirty="0" smtClean="0"/>
          </a:p>
          <a:p>
            <a:pPr>
              <a:lnSpc>
                <a:spcPct val="150000"/>
              </a:lnSpc>
            </a:pPr>
            <a:r>
              <a:rPr lang="en-US" altLang="zh-CN" sz="2000" dirty="0" smtClean="0"/>
              <a:t>       </a:t>
            </a:r>
            <a:r>
              <a:rPr lang="zh-CN" altLang="en-US" sz="2000" dirty="0" smtClean="0"/>
              <a:t>每个子种群的工作被指定成一个</a:t>
            </a:r>
            <a:r>
              <a:rPr lang="en-US" altLang="zh-CN" sz="2000" dirty="0" smtClean="0"/>
              <a:t>task</a:t>
            </a:r>
            <a:r>
              <a:rPr lang="zh-CN" altLang="en-US" sz="2000" dirty="0" smtClean="0"/>
              <a:t>，分发到一个</a:t>
            </a:r>
            <a:r>
              <a:rPr lang="en-US" altLang="zh-CN" sz="2000" dirty="0" smtClean="0"/>
              <a:t>spark</a:t>
            </a:r>
            <a:r>
              <a:rPr lang="zh-CN" altLang="en-US" sz="2000" dirty="0" smtClean="0"/>
              <a:t>节点</a:t>
            </a:r>
            <a:endParaRPr lang="en-US" altLang="zh-CN" sz="2000" dirty="0" smtClean="0"/>
          </a:p>
          <a:p>
            <a:pPr>
              <a:lnSpc>
                <a:spcPct val="150000"/>
              </a:lnSpc>
            </a:pPr>
            <a:endParaRPr lang="en-US" altLang="zh-CN" sz="2000" dirty="0"/>
          </a:p>
          <a:p>
            <a:pPr>
              <a:lnSpc>
                <a:spcPct val="150000"/>
              </a:lnSpc>
            </a:pPr>
            <a:r>
              <a:rPr lang="zh-CN" altLang="en-US" sz="2000" b="1" dirty="0" smtClean="0"/>
              <a:t>被并行的关键操作：</a:t>
            </a:r>
            <a:endParaRPr lang="en-US" altLang="zh-CN" sz="2000" b="1" dirty="0" smtClean="0"/>
          </a:p>
          <a:p>
            <a:pPr>
              <a:lnSpc>
                <a:spcPct val="150000"/>
              </a:lnSpc>
            </a:pPr>
            <a:r>
              <a:rPr lang="en-US" altLang="zh-CN" sz="2000" dirty="0"/>
              <a:t> </a:t>
            </a:r>
            <a:r>
              <a:rPr lang="en-US" altLang="zh-CN" sz="2000" dirty="0" smtClean="0"/>
              <a:t>      1. </a:t>
            </a:r>
            <a:r>
              <a:rPr lang="zh-CN" altLang="en-US" sz="2000" dirty="0" smtClean="0"/>
              <a:t>评估；  </a:t>
            </a:r>
            <a:r>
              <a:rPr lang="en-US" altLang="zh-CN" sz="2000" dirty="0" smtClean="0"/>
              <a:t>2. </a:t>
            </a:r>
            <a:r>
              <a:rPr lang="zh-CN" altLang="en-US" sz="2000" dirty="0" smtClean="0"/>
              <a:t>生成子代； </a:t>
            </a:r>
            <a:r>
              <a:rPr lang="en-US" altLang="zh-CN" sz="2000" dirty="0" smtClean="0"/>
              <a:t>3. </a:t>
            </a:r>
            <a:r>
              <a:rPr lang="zh-CN" altLang="en-US" sz="2000" dirty="0" smtClean="0"/>
              <a:t>计算</a:t>
            </a:r>
            <a:r>
              <a:rPr lang="en-US" altLang="zh-CN" sz="2000" dirty="0" smtClean="0"/>
              <a:t>consensus</a:t>
            </a:r>
            <a:endParaRPr lang="zh-CN" altLang="en-US" sz="2000" dirty="0"/>
          </a:p>
        </p:txBody>
      </p:sp>
      <p:cxnSp>
        <p:nvCxnSpPr>
          <p:cNvPr id="45" name="直接箭头连接符 44"/>
          <p:cNvCxnSpPr/>
          <p:nvPr/>
        </p:nvCxnSpPr>
        <p:spPr>
          <a:xfrm flipV="1">
            <a:off x="6211416" y="1583707"/>
            <a:ext cx="815258" cy="449475"/>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46" name="文本框 45"/>
          <p:cNvSpPr txBox="1"/>
          <p:nvPr/>
        </p:nvSpPr>
        <p:spPr>
          <a:xfrm>
            <a:off x="7113267" y="1110120"/>
            <a:ext cx="939801" cy="369332"/>
          </a:xfrm>
          <a:prstGeom prst="rect">
            <a:avLst/>
          </a:prstGeom>
          <a:noFill/>
        </p:spPr>
        <p:txBody>
          <a:bodyPr wrap="square" rtlCol="0">
            <a:spAutoFit/>
          </a:bodyPr>
          <a:lstStyle/>
          <a:p>
            <a:r>
              <a:rPr lang="zh-CN" altLang="en-US" dirty="0" smtClean="0">
                <a:latin typeface="幼圆" panose="02010509060101010101" pitchFamily="49" charset="-122"/>
                <a:ea typeface="幼圆" panose="02010509060101010101" pitchFamily="49" charset="-122"/>
              </a:rPr>
              <a:t>子种群</a:t>
            </a:r>
            <a:endParaRPr lang="zh-CN" altLang="en-US" dirty="0">
              <a:latin typeface="幼圆" panose="02010509060101010101" pitchFamily="49" charset="-122"/>
              <a:ea typeface="幼圆" panose="02010509060101010101" pitchFamily="49" charset="-122"/>
            </a:endParaRPr>
          </a:p>
        </p:txBody>
      </p:sp>
    </p:spTree>
    <p:extLst>
      <p:ext uri="{BB962C8B-B14F-4D97-AF65-F5344CB8AC3E}">
        <p14:creationId xmlns:p14="http://schemas.microsoft.com/office/powerpoint/2010/main" val="2681661629"/>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任意多边形 30"/>
          <p:cNvSpPr/>
          <p:nvPr>
            <p:custDataLst>
              <p:tags r:id="rId1"/>
            </p:custDataLst>
          </p:nvPr>
        </p:nvSpPr>
        <p:spPr>
          <a:xfrm>
            <a:off x="796994" y="891255"/>
            <a:ext cx="11395006" cy="45719"/>
          </a:xfrm>
          <a:custGeom>
            <a:avLst/>
            <a:gdLst>
              <a:gd name="connsiteX0" fmla="*/ 0 w 12125327"/>
              <a:gd name="connsiteY0" fmla="*/ 0 h 31282"/>
              <a:gd name="connsiteX1" fmla="*/ 12125327 w 12125327"/>
              <a:gd name="connsiteY1" fmla="*/ 0 h 31282"/>
              <a:gd name="connsiteX2" fmla="*/ 12125327 w 12125327"/>
              <a:gd name="connsiteY2" fmla="*/ 31282 h 31282"/>
              <a:gd name="connsiteX3" fmla="*/ 17139 w 12125327"/>
              <a:gd name="connsiteY3" fmla="*/ 31282 h 31282"/>
            </a:gdLst>
            <a:ahLst/>
            <a:cxnLst>
              <a:cxn ang="0">
                <a:pos x="connsiteX0" y="connsiteY0"/>
              </a:cxn>
              <a:cxn ang="0">
                <a:pos x="connsiteX1" y="connsiteY1"/>
              </a:cxn>
              <a:cxn ang="0">
                <a:pos x="connsiteX2" y="connsiteY2"/>
              </a:cxn>
              <a:cxn ang="0">
                <a:pos x="connsiteX3" y="connsiteY3"/>
              </a:cxn>
            </a:cxnLst>
            <a:rect l="l" t="t" r="r" b="b"/>
            <a:pathLst>
              <a:path w="12125327" h="31282">
                <a:moveTo>
                  <a:pt x="0" y="0"/>
                </a:moveTo>
                <a:lnTo>
                  <a:pt x="12125327" y="0"/>
                </a:lnTo>
                <a:lnTo>
                  <a:pt x="12125327" y="31282"/>
                </a:lnTo>
                <a:lnTo>
                  <a:pt x="17139" y="31282"/>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35" tIns="45718" rIns="91435" bIns="45718" numCol="1" spcCol="0" rtlCol="0" fromWordArt="0" anchor="ctr" anchorCtr="0" forceAA="0" compatLnSpc="1">
            <a:prstTxWarp prst="textNoShape">
              <a:avLst/>
            </a:prstTxWarp>
            <a:noAutofit/>
          </a:bodyPr>
          <a:lstStyle/>
          <a:p>
            <a:pPr algn="ctr"/>
            <a:endParaRPr lang="zh-CN" altLang="en-US" sz="1898">
              <a:latin typeface="Arial" panose="020B0604020202020204" pitchFamily="34" charset="0"/>
              <a:ea typeface="微软雅黑" panose="020B0503020204020204" pitchFamily="34" charset="-122"/>
              <a:sym typeface="Arial" panose="020B0604020202020204" pitchFamily="34" charset="0"/>
            </a:endParaRPr>
          </a:p>
        </p:txBody>
      </p:sp>
      <p:sp>
        <p:nvSpPr>
          <p:cNvPr id="32" name="任意多边形 31"/>
          <p:cNvSpPr/>
          <p:nvPr>
            <p:custDataLst>
              <p:tags r:id="rId2"/>
            </p:custDataLst>
          </p:nvPr>
        </p:nvSpPr>
        <p:spPr>
          <a:xfrm>
            <a:off x="0" y="133622"/>
            <a:ext cx="1219198" cy="815004"/>
          </a:xfrm>
          <a:custGeom>
            <a:avLst/>
            <a:gdLst>
              <a:gd name="connsiteX0" fmla="*/ 284734 w 577217"/>
              <a:gd name="connsiteY0" fmla="*/ 0 h 536832"/>
              <a:gd name="connsiteX1" fmla="*/ 577217 w 577217"/>
              <a:gd name="connsiteY1" fmla="*/ 536832 h 536832"/>
              <a:gd name="connsiteX2" fmla="*/ 0 w 577217"/>
              <a:gd name="connsiteY2" fmla="*/ 536832 h 536832"/>
              <a:gd name="connsiteX3" fmla="*/ 0 w 577217"/>
              <a:gd name="connsiteY3" fmla="*/ 184 h 536832"/>
            </a:gdLst>
            <a:ahLst/>
            <a:cxnLst>
              <a:cxn ang="0">
                <a:pos x="connsiteX0" y="connsiteY0"/>
              </a:cxn>
              <a:cxn ang="0">
                <a:pos x="connsiteX1" y="connsiteY1"/>
              </a:cxn>
              <a:cxn ang="0">
                <a:pos x="connsiteX2" y="connsiteY2"/>
              </a:cxn>
              <a:cxn ang="0">
                <a:pos x="connsiteX3" y="connsiteY3"/>
              </a:cxn>
            </a:cxnLst>
            <a:rect l="l" t="t" r="r" b="b"/>
            <a:pathLst>
              <a:path w="577217" h="536832">
                <a:moveTo>
                  <a:pt x="284734" y="0"/>
                </a:moveTo>
                <a:lnTo>
                  <a:pt x="577217" y="536832"/>
                </a:lnTo>
                <a:lnTo>
                  <a:pt x="0" y="536832"/>
                </a:lnTo>
                <a:lnTo>
                  <a:pt x="0" y="184"/>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35" tIns="45718" rIns="91435" bIns="45718" numCol="1" spcCol="0" rtlCol="0" fromWordArt="0" anchor="ctr" anchorCtr="0" forceAA="0" compatLnSpc="1">
            <a:prstTxWarp prst="textNoShape">
              <a:avLst/>
            </a:prstTxWarp>
            <a:noAutofit/>
          </a:bodyPr>
          <a:lstStyle/>
          <a:p>
            <a:pPr algn="ctr"/>
            <a:endParaRPr lang="zh-CN" altLang="en-US" sz="1898" dirty="0">
              <a:solidFill>
                <a:srgbClr val="7EC234"/>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Content Placeholder 2"/>
          <p:cNvSpPr txBox="1">
            <a:spLocks/>
          </p:cNvSpPr>
          <p:nvPr/>
        </p:nvSpPr>
        <p:spPr>
          <a:xfrm>
            <a:off x="1447797" y="303763"/>
            <a:ext cx="5160821" cy="1409617"/>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r>
              <a:rPr lang="en-US" altLang="zh-CN" sz="2400" dirty="0" err="1" smtClean="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phylo</a:t>
            </a:r>
            <a:r>
              <a:rPr lang="en-US" altLang="zh-CN" sz="2400" dirty="0" smtClean="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-spark</a:t>
            </a:r>
            <a:r>
              <a:rPr lang="en-US" altLang="zh-CN" sz="2400" dirty="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 — </a:t>
            </a:r>
            <a:r>
              <a:rPr lang="zh-CN" altLang="en-US" sz="2400" dirty="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实验结果</a:t>
            </a:r>
            <a:r>
              <a:rPr lang="en-US" altLang="zh-CN" sz="2400" dirty="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1</a:t>
            </a:r>
          </a:p>
          <a:p>
            <a:pPr algn="l"/>
            <a:endParaRPr lang="en-US" altLang="zh-CN" sz="2400" dirty="0">
              <a:solidFill>
                <a:srgbClr val="003366"/>
              </a:solidFill>
              <a:latin typeface="Arial" panose="020B0604020202020204" pitchFamily="34" charset="0"/>
              <a:ea typeface="微软雅黑" panose="020B0503020204020204" pitchFamily="34" charset="-122"/>
              <a:cs typeface="+mn-ea"/>
              <a:sym typeface="Arial" panose="020B0604020202020204" pitchFamily="34" charset="0"/>
            </a:endParaRPr>
          </a:p>
          <a:p>
            <a:pPr algn="l"/>
            <a:endParaRPr lang="en-US" sz="2400" dirty="0">
              <a:solidFill>
                <a:srgbClr val="003366"/>
              </a:solidFill>
              <a:latin typeface="Arial" panose="020B0604020202020204" pitchFamily="34" charset="0"/>
              <a:ea typeface="微软雅黑" panose="020B0503020204020204" pitchFamily="34" charset="-122"/>
              <a:cs typeface="+mn-ea"/>
              <a:sym typeface="Arial" panose="020B0604020202020204" pitchFamily="34" charset="0"/>
            </a:endParaRPr>
          </a:p>
        </p:txBody>
      </p:sp>
      <p:pic>
        <p:nvPicPr>
          <p:cNvPr id="13" name="图片 12"/>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1290083" y="66387"/>
            <a:ext cx="759112" cy="75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图片 9" descr="C:\Users\mouzh\Downloads\最大简约值变化.png"/>
          <p:cNvPicPr/>
          <p:nvPr/>
        </p:nvPicPr>
        <p:blipFill>
          <a:blip r:embed="rId6">
            <a:extLst>
              <a:ext uri="{28A0092B-C50C-407E-A947-70E740481C1C}">
                <a14:useLocalDpi xmlns:a14="http://schemas.microsoft.com/office/drawing/2010/main" val="0"/>
              </a:ext>
            </a:extLst>
          </a:blip>
          <a:srcRect/>
          <a:stretch>
            <a:fillRect/>
          </a:stretch>
        </p:blipFill>
        <p:spPr bwMode="auto">
          <a:xfrm>
            <a:off x="796994" y="1520833"/>
            <a:ext cx="10747693" cy="4226493"/>
          </a:xfrm>
          <a:prstGeom prst="rect">
            <a:avLst/>
          </a:prstGeom>
          <a:noFill/>
          <a:ln>
            <a:noFill/>
          </a:ln>
        </p:spPr>
      </p:pic>
    </p:spTree>
    <p:extLst>
      <p:ext uri="{BB962C8B-B14F-4D97-AF65-F5344CB8AC3E}">
        <p14:creationId xmlns:p14="http://schemas.microsoft.com/office/powerpoint/2010/main" val="3322718287"/>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任意多边形 30"/>
          <p:cNvSpPr/>
          <p:nvPr>
            <p:custDataLst>
              <p:tags r:id="rId1"/>
            </p:custDataLst>
          </p:nvPr>
        </p:nvSpPr>
        <p:spPr>
          <a:xfrm>
            <a:off x="796994" y="891255"/>
            <a:ext cx="11395006" cy="45719"/>
          </a:xfrm>
          <a:custGeom>
            <a:avLst/>
            <a:gdLst>
              <a:gd name="connsiteX0" fmla="*/ 0 w 12125327"/>
              <a:gd name="connsiteY0" fmla="*/ 0 h 31282"/>
              <a:gd name="connsiteX1" fmla="*/ 12125327 w 12125327"/>
              <a:gd name="connsiteY1" fmla="*/ 0 h 31282"/>
              <a:gd name="connsiteX2" fmla="*/ 12125327 w 12125327"/>
              <a:gd name="connsiteY2" fmla="*/ 31282 h 31282"/>
              <a:gd name="connsiteX3" fmla="*/ 17139 w 12125327"/>
              <a:gd name="connsiteY3" fmla="*/ 31282 h 31282"/>
            </a:gdLst>
            <a:ahLst/>
            <a:cxnLst>
              <a:cxn ang="0">
                <a:pos x="connsiteX0" y="connsiteY0"/>
              </a:cxn>
              <a:cxn ang="0">
                <a:pos x="connsiteX1" y="connsiteY1"/>
              </a:cxn>
              <a:cxn ang="0">
                <a:pos x="connsiteX2" y="connsiteY2"/>
              </a:cxn>
              <a:cxn ang="0">
                <a:pos x="connsiteX3" y="connsiteY3"/>
              </a:cxn>
            </a:cxnLst>
            <a:rect l="l" t="t" r="r" b="b"/>
            <a:pathLst>
              <a:path w="12125327" h="31282">
                <a:moveTo>
                  <a:pt x="0" y="0"/>
                </a:moveTo>
                <a:lnTo>
                  <a:pt x="12125327" y="0"/>
                </a:lnTo>
                <a:lnTo>
                  <a:pt x="12125327" y="31282"/>
                </a:lnTo>
                <a:lnTo>
                  <a:pt x="17139" y="31282"/>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35" tIns="45718" rIns="91435" bIns="45718" numCol="1" spcCol="0" rtlCol="0" fromWordArt="0" anchor="ctr" anchorCtr="0" forceAA="0" compatLnSpc="1">
            <a:prstTxWarp prst="textNoShape">
              <a:avLst/>
            </a:prstTxWarp>
            <a:noAutofit/>
          </a:bodyPr>
          <a:lstStyle/>
          <a:p>
            <a:pPr algn="ctr"/>
            <a:endParaRPr lang="zh-CN" altLang="en-US" sz="1898">
              <a:latin typeface="Arial" panose="020B0604020202020204" pitchFamily="34" charset="0"/>
              <a:ea typeface="微软雅黑" panose="020B0503020204020204" pitchFamily="34" charset="-122"/>
              <a:sym typeface="Arial" panose="020B0604020202020204" pitchFamily="34" charset="0"/>
            </a:endParaRPr>
          </a:p>
        </p:txBody>
      </p:sp>
      <p:sp>
        <p:nvSpPr>
          <p:cNvPr id="32" name="任意多边形 31"/>
          <p:cNvSpPr/>
          <p:nvPr>
            <p:custDataLst>
              <p:tags r:id="rId2"/>
            </p:custDataLst>
          </p:nvPr>
        </p:nvSpPr>
        <p:spPr>
          <a:xfrm>
            <a:off x="0" y="133622"/>
            <a:ext cx="1219198" cy="815004"/>
          </a:xfrm>
          <a:custGeom>
            <a:avLst/>
            <a:gdLst>
              <a:gd name="connsiteX0" fmla="*/ 284734 w 577217"/>
              <a:gd name="connsiteY0" fmla="*/ 0 h 536832"/>
              <a:gd name="connsiteX1" fmla="*/ 577217 w 577217"/>
              <a:gd name="connsiteY1" fmla="*/ 536832 h 536832"/>
              <a:gd name="connsiteX2" fmla="*/ 0 w 577217"/>
              <a:gd name="connsiteY2" fmla="*/ 536832 h 536832"/>
              <a:gd name="connsiteX3" fmla="*/ 0 w 577217"/>
              <a:gd name="connsiteY3" fmla="*/ 184 h 536832"/>
            </a:gdLst>
            <a:ahLst/>
            <a:cxnLst>
              <a:cxn ang="0">
                <a:pos x="connsiteX0" y="connsiteY0"/>
              </a:cxn>
              <a:cxn ang="0">
                <a:pos x="connsiteX1" y="connsiteY1"/>
              </a:cxn>
              <a:cxn ang="0">
                <a:pos x="connsiteX2" y="connsiteY2"/>
              </a:cxn>
              <a:cxn ang="0">
                <a:pos x="connsiteX3" y="connsiteY3"/>
              </a:cxn>
            </a:cxnLst>
            <a:rect l="l" t="t" r="r" b="b"/>
            <a:pathLst>
              <a:path w="577217" h="536832">
                <a:moveTo>
                  <a:pt x="284734" y="0"/>
                </a:moveTo>
                <a:lnTo>
                  <a:pt x="577217" y="536832"/>
                </a:lnTo>
                <a:lnTo>
                  <a:pt x="0" y="536832"/>
                </a:lnTo>
                <a:lnTo>
                  <a:pt x="0" y="184"/>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35" tIns="45718" rIns="91435" bIns="45718" numCol="1" spcCol="0" rtlCol="0" fromWordArt="0" anchor="ctr" anchorCtr="0" forceAA="0" compatLnSpc="1">
            <a:prstTxWarp prst="textNoShape">
              <a:avLst/>
            </a:prstTxWarp>
            <a:noAutofit/>
          </a:bodyPr>
          <a:lstStyle/>
          <a:p>
            <a:pPr algn="ctr"/>
            <a:endParaRPr lang="zh-CN" altLang="en-US" sz="1898" dirty="0">
              <a:solidFill>
                <a:srgbClr val="7EC234"/>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Content Placeholder 2"/>
          <p:cNvSpPr txBox="1">
            <a:spLocks/>
          </p:cNvSpPr>
          <p:nvPr/>
        </p:nvSpPr>
        <p:spPr>
          <a:xfrm>
            <a:off x="1447798" y="303763"/>
            <a:ext cx="4089402" cy="889474"/>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r>
              <a:rPr lang="en-US" altLang="zh-CN" sz="2400" dirty="0" err="1" smtClean="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phylo</a:t>
            </a:r>
            <a:r>
              <a:rPr lang="en-US" altLang="zh-CN" sz="2400" dirty="0" smtClean="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-spark</a:t>
            </a:r>
            <a:r>
              <a:rPr lang="en-US" altLang="zh-CN" sz="2400" dirty="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 — </a:t>
            </a:r>
            <a:r>
              <a:rPr lang="zh-CN" altLang="en-US" sz="2400" dirty="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实验</a:t>
            </a:r>
            <a:r>
              <a:rPr lang="zh-CN" altLang="en-US" sz="2400" dirty="0" smtClean="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结果</a:t>
            </a:r>
            <a:r>
              <a:rPr lang="en-US" altLang="zh-CN" sz="2400" dirty="0" smtClean="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2</a:t>
            </a:r>
            <a:endParaRPr lang="en-US" altLang="zh-CN" sz="2400" dirty="0">
              <a:solidFill>
                <a:srgbClr val="003366"/>
              </a:solidFill>
              <a:latin typeface="Arial" panose="020B0604020202020204" pitchFamily="34" charset="0"/>
              <a:ea typeface="微软雅黑" panose="020B0503020204020204" pitchFamily="34" charset="-122"/>
              <a:cs typeface="+mn-ea"/>
              <a:sym typeface="Arial" panose="020B0604020202020204" pitchFamily="34" charset="0"/>
            </a:endParaRPr>
          </a:p>
          <a:p>
            <a:pPr algn="l"/>
            <a:endParaRPr lang="en-US" sz="2400" dirty="0">
              <a:solidFill>
                <a:srgbClr val="003366"/>
              </a:solidFill>
              <a:latin typeface="Arial" panose="020B0604020202020204" pitchFamily="34" charset="0"/>
              <a:ea typeface="微软雅黑" panose="020B0503020204020204" pitchFamily="34" charset="-122"/>
              <a:cs typeface="+mn-ea"/>
              <a:sym typeface="Arial" panose="020B0604020202020204" pitchFamily="34" charset="0"/>
            </a:endParaRPr>
          </a:p>
        </p:txBody>
      </p:sp>
      <p:pic>
        <p:nvPicPr>
          <p:cNvPr id="13" name="图片 12"/>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1290083" y="66387"/>
            <a:ext cx="759112" cy="75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图片 7" descr="C:\Users\mouzh\Desktop\最大似然值变化_55.png"/>
          <p:cNvPicPr/>
          <p:nvPr/>
        </p:nvPicPr>
        <p:blipFill>
          <a:blip r:embed="rId6">
            <a:extLst>
              <a:ext uri="{28A0092B-C50C-407E-A947-70E740481C1C}">
                <a14:useLocalDpi xmlns:a14="http://schemas.microsoft.com/office/drawing/2010/main" val="0"/>
              </a:ext>
            </a:extLst>
          </a:blip>
          <a:srcRect/>
          <a:stretch>
            <a:fillRect/>
          </a:stretch>
        </p:blipFill>
        <p:spPr bwMode="auto">
          <a:xfrm>
            <a:off x="593577" y="1651790"/>
            <a:ext cx="10696506" cy="4092866"/>
          </a:xfrm>
          <a:prstGeom prst="rect">
            <a:avLst/>
          </a:prstGeom>
          <a:noFill/>
          <a:ln>
            <a:noFill/>
          </a:ln>
        </p:spPr>
      </p:pic>
    </p:spTree>
    <p:extLst>
      <p:ext uri="{BB962C8B-B14F-4D97-AF65-F5344CB8AC3E}">
        <p14:creationId xmlns:p14="http://schemas.microsoft.com/office/powerpoint/2010/main" val="3895948302"/>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任意多边形 30"/>
          <p:cNvSpPr/>
          <p:nvPr>
            <p:custDataLst>
              <p:tags r:id="rId1"/>
            </p:custDataLst>
          </p:nvPr>
        </p:nvSpPr>
        <p:spPr>
          <a:xfrm>
            <a:off x="796994" y="891255"/>
            <a:ext cx="11395006" cy="45719"/>
          </a:xfrm>
          <a:custGeom>
            <a:avLst/>
            <a:gdLst>
              <a:gd name="connsiteX0" fmla="*/ 0 w 12125327"/>
              <a:gd name="connsiteY0" fmla="*/ 0 h 31282"/>
              <a:gd name="connsiteX1" fmla="*/ 12125327 w 12125327"/>
              <a:gd name="connsiteY1" fmla="*/ 0 h 31282"/>
              <a:gd name="connsiteX2" fmla="*/ 12125327 w 12125327"/>
              <a:gd name="connsiteY2" fmla="*/ 31282 h 31282"/>
              <a:gd name="connsiteX3" fmla="*/ 17139 w 12125327"/>
              <a:gd name="connsiteY3" fmla="*/ 31282 h 31282"/>
            </a:gdLst>
            <a:ahLst/>
            <a:cxnLst>
              <a:cxn ang="0">
                <a:pos x="connsiteX0" y="connsiteY0"/>
              </a:cxn>
              <a:cxn ang="0">
                <a:pos x="connsiteX1" y="connsiteY1"/>
              </a:cxn>
              <a:cxn ang="0">
                <a:pos x="connsiteX2" y="connsiteY2"/>
              </a:cxn>
              <a:cxn ang="0">
                <a:pos x="connsiteX3" y="connsiteY3"/>
              </a:cxn>
            </a:cxnLst>
            <a:rect l="l" t="t" r="r" b="b"/>
            <a:pathLst>
              <a:path w="12125327" h="31282">
                <a:moveTo>
                  <a:pt x="0" y="0"/>
                </a:moveTo>
                <a:lnTo>
                  <a:pt x="12125327" y="0"/>
                </a:lnTo>
                <a:lnTo>
                  <a:pt x="12125327" y="31282"/>
                </a:lnTo>
                <a:lnTo>
                  <a:pt x="17139" y="31282"/>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35" tIns="45718" rIns="91435" bIns="45718" numCol="1" spcCol="0" rtlCol="0" fromWordArt="0" anchor="ctr" anchorCtr="0" forceAA="0" compatLnSpc="1">
            <a:prstTxWarp prst="textNoShape">
              <a:avLst/>
            </a:prstTxWarp>
            <a:noAutofit/>
          </a:bodyPr>
          <a:lstStyle/>
          <a:p>
            <a:pPr algn="ctr"/>
            <a:endParaRPr lang="zh-CN" altLang="en-US" sz="1898">
              <a:latin typeface="Arial" panose="020B0604020202020204" pitchFamily="34" charset="0"/>
              <a:ea typeface="微软雅黑" panose="020B0503020204020204" pitchFamily="34" charset="-122"/>
              <a:sym typeface="Arial" panose="020B0604020202020204" pitchFamily="34" charset="0"/>
            </a:endParaRPr>
          </a:p>
        </p:txBody>
      </p:sp>
      <p:sp>
        <p:nvSpPr>
          <p:cNvPr id="32" name="任意多边形 31"/>
          <p:cNvSpPr/>
          <p:nvPr>
            <p:custDataLst>
              <p:tags r:id="rId2"/>
            </p:custDataLst>
          </p:nvPr>
        </p:nvSpPr>
        <p:spPr>
          <a:xfrm>
            <a:off x="0" y="133622"/>
            <a:ext cx="1219198" cy="815004"/>
          </a:xfrm>
          <a:custGeom>
            <a:avLst/>
            <a:gdLst>
              <a:gd name="connsiteX0" fmla="*/ 284734 w 577217"/>
              <a:gd name="connsiteY0" fmla="*/ 0 h 536832"/>
              <a:gd name="connsiteX1" fmla="*/ 577217 w 577217"/>
              <a:gd name="connsiteY1" fmla="*/ 536832 h 536832"/>
              <a:gd name="connsiteX2" fmla="*/ 0 w 577217"/>
              <a:gd name="connsiteY2" fmla="*/ 536832 h 536832"/>
              <a:gd name="connsiteX3" fmla="*/ 0 w 577217"/>
              <a:gd name="connsiteY3" fmla="*/ 184 h 536832"/>
            </a:gdLst>
            <a:ahLst/>
            <a:cxnLst>
              <a:cxn ang="0">
                <a:pos x="connsiteX0" y="connsiteY0"/>
              </a:cxn>
              <a:cxn ang="0">
                <a:pos x="connsiteX1" y="connsiteY1"/>
              </a:cxn>
              <a:cxn ang="0">
                <a:pos x="connsiteX2" y="connsiteY2"/>
              </a:cxn>
              <a:cxn ang="0">
                <a:pos x="connsiteX3" y="connsiteY3"/>
              </a:cxn>
            </a:cxnLst>
            <a:rect l="l" t="t" r="r" b="b"/>
            <a:pathLst>
              <a:path w="577217" h="536832">
                <a:moveTo>
                  <a:pt x="284734" y="0"/>
                </a:moveTo>
                <a:lnTo>
                  <a:pt x="577217" y="536832"/>
                </a:lnTo>
                <a:lnTo>
                  <a:pt x="0" y="536832"/>
                </a:lnTo>
                <a:lnTo>
                  <a:pt x="0" y="184"/>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35" tIns="45718" rIns="91435" bIns="45718" numCol="1" spcCol="0" rtlCol="0" fromWordArt="0" anchor="ctr" anchorCtr="0" forceAA="0" compatLnSpc="1">
            <a:prstTxWarp prst="textNoShape">
              <a:avLst/>
            </a:prstTxWarp>
            <a:noAutofit/>
          </a:bodyPr>
          <a:lstStyle/>
          <a:p>
            <a:pPr algn="ctr"/>
            <a:endParaRPr lang="zh-CN" altLang="en-US" sz="1898" dirty="0">
              <a:solidFill>
                <a:srgbClr val="7EC234"/>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Content Placeholder 2"/>
          <p:cNvSpPr txBox="1">
            <a:spLocks/>
          </p:cNvSpPr>
          <p:nvPr/>
        </p:nvSpPr>
        <p:spPr>
          <a:xfrm>
            <a:off x="1447798" y="303763"/>
            <a:ext cx="4089402" cy="889474"/>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r>
              <a:rPr lang="en-US" altLang="zh-CN" sz="2400" dirty="0" err="1" smtClean="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phylo</a:t>
            </a:r>
            <a:r>
              <a:rPr lang="en-US" altLang="zh-CN" sz="2400" dirty="0" smtClean="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-spark</a:t>
            </a:r>
            <a:r>
              <a:rPr lang="en-US" altLang="zh-CN" sz="2400" dirty="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 — </a:t>
            </a:r>
            <a:r>
              <a:rPr lang="zh-CN" altLang="en-US" sz="2400" dirty="0" smtClean="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并行效率</a:t>
            </a:r>
            <a:endParaRPr lang="en-US" altLang="zh-CN" sz="2400" dirty="0">
              <a:solidFill>
                <a:srgbClr val="003366"/>
              </a:solidFill>
              <a:latin typeface="Arial" panose="020B0604020202020204" pitchFamily="34" charset="0"/>
              <a:ea typeface="微软雅黑" panose="020B0503020204020204" pitchFamily="34" charset="-122"/>
              <a:cs typeface="+mn-ea"/>
              <a:sym typeface="Arial" panose="020B0604020202020204" pitchFamily="34" charset="0"/>
            </a:endParaRPr>
          </a:p>
          <a:p>
            <a:pPr algn="l"/>
            <a:endParaRPr lang="en-US" sz="2400" dirty="0">
              <a:solidFill>
                <a:srgbClr val="003366"/>
              </a:solidFill>
              <a:latin typeface="Arial" panose="020B0604020202020204" pitchFamily="34" charset="0"/>
              <a:ea typeface="微软雅黑" panose="020B0503020204020204" pitchFamily="34" charset="-122"/>
              <a:cs typeface="+mn-ea"/>
              <a:sym typeface="Arial" panose="020B0604020202020204" pitchFamily="34" charset="0"/>
            </a:endParaRPr>
          </a:p>
        </p:txBody>
      </p:sp>
      <p:pic>
        <p:nvPicPr>
          <p:cNvPr id="13" name="图片 12"/>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1290083" y="66387"/>
            <a:ext cx="759112" cy="75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图片 1"/>
          <p:cNvPicPr>
            <a:picLocks noChangeAspect="1"/>
          </p:cNvPicPr>
          <p:nvPr/>
        </p:nvPicPr>
        <p:blipFill>
          <a:blip r:embed="rId6"/>
          <a:stretch>
            <a:fillRect/>
          </a:stretch>
        </p:blipFill>
        <p:spPr>
          <a:xfrm>
            <a:off x="1564926" y="1602976"/>
            <a:ext cx="8853691" cy="4369199"/>
          </a:xfrm>
          <a:prstGeom prst="rect">
            <a:avLst/>
          </a:prstGeom>
        </p:spPr>
      </p:pic>
    </p:spTree>
    <p:extLst>
      <p:ext uri="{BB962C8B-B14F-4D97-AF65-F5344CB8AC3E}">
        <p14:creationId xmlns:p14="http://schemas.microsoft.com/office/powerpoint/2010/main" val="876854545"/>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任意多边形 30"/>
          <p:cNvSpPr/>
          <p:nvPr>
            <p:custDataLst>
              <p:tags r:id="rId1"/>
            </p:custDataLst>
          </p:nvPr>
        </p:nvSpPr>
        <p:spPr>
          <a:xfrm>
            <a:off x="796994" y="891255"/>
            <a:ext cx="11395006" cy="45719"/>
          </a:xfrm>
          <a:custGeom>
            <a:avLst/>
            <a:gdLst>
              <a:gd name="connsiteX0" fmla="*/ 0 w 12125327"/>
              <a:gd name="connsiteY0" fmla="*/ 0 h 31282"/>
              <a:gd name="connsiteX1" fmla="*/ 12125327 w 12125327"/>
              <a:gd name="connsiteY1" fmla="*/ 0 h 31282"/>
              <a:gd name="connsiteX2" fmla="*/ 12125327 w 12125327"/>
              <a:gd name="connsiteY2" fmla="*/ 31282 h 31282"/>
              <a:gd name="connsiteX3" fmla="*/ 17139 w 12125327"/>
              <a:gd name="connsiteY3" fmla="*/ 31282 h 31282"/>
            </a:gdLst>
            <a:ahLst/>
            <a:cxnLst>
              <a:cxn ang="0">
                <a:pos x="connsiteX0" y="connsiteY0"/>
              </a:cxn>
              <a:cxn ang="0">
                <a:pos x="connsiteX1" y="connsiteY1"/>
              </a:cxn>
              <a:cxn ang="0">
                <a:pos x="connsiteX2" y="connsiteY2"/>
              </a:cxn>
              <a:cxn ang="0">
                <a:pos x="connsiteX3" y="connsiteY3"/>
              </a:cxn>
            </a:cxnLst>
            <a:rect l="l" t="t" r="r" b="b"/>
            <a:pathLst>
              <a:path w="12125327" h="31282">
                <a:moveTo>
                  <a:pt x="0" y="0"/>
                </a:moveTo>
                <a:lnTo>
                  <a:pt x="12125327" y="0"/>
                </a:lnTo>
                <a:lnTo>
                  <a:pt x="12125327" y="31282"/>
                </a:lnTo>
                <a:lnTo>
                  <a:pt x="17139" y="31282"/>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35" tIns="45718" rIns="91435" bIns="45718" numCol="1" spcCol="0" rtlCol="0" fromWordArt="0" anchor="ctr" anchorCtr="0" forceAA="0" compatLnSpc="1">
            <a:prstTxWarp prst="textNoShape">
              <a:avLst/>
            </a:prstTxWarp>
            <a:noAutofit/>
          </a:bodyPr>
          <a:lstStyle/>
          <a:p>
            <a:pPr algn="ctr"/>
            <a:endParaRPr lang="zh-CN" altLang="en-US" sz="1898">
              <a:latin typeface="Arial" panose="020B0604020202020204" pitchFamily="34" charset="0"/>
              <a:ea typeface="微软雅黑" panose="020B0503020204020204" pitchFamily="34" charset="-122"/>
              <a:sym typeface="Arial" panose="020B0604020202020204" pitchFamily="34" charset="0"/>
            </a:endParaRPr>
          </a:p>
        </p:txBody>
      </p:sp>
      <p:sp>
        <p:nvSpPr>
          <p:cNvPr id="32" name="任意多边形 31"/>
          <p:cNvSpPr/>
          <p:nvPr>
            <p:custDataLst>
              <p:tags r:id="rId2"/>
            </p:custDataLst>
          </p:nvPr>
        </p:nvSpPr>
        <p:spPr>
          <a:xfrm>
            <a:off x="0" y="133622"/>
            <a:ext cx="1219198" cy="815004"/>
          </a:xfrm>
          <a:custGeom>
            <a:avLst/>
            <a:gdLst>
              <a:gd name="connsiteX0" fmla="*/ 284734 w 577217"/>
              <a:gd name="connsiteY0" fmla="*/ 0 h 536832"/>
              <a:gd name="connsiteX1" fmla="*/ 577217 w 577217"/>
              <a:gd name="connsiteY1" fmla="*/ 536832 h 536832"/>
              <a:gd name="connsiteX2" fmla="*/ 0 w 577217"/>
              <a:gd name="connsiteY2" fmla="*/ 536832 h 536832"/>
              <a:gd name="connsiteX3" fmla="*/ 0 w 577217"/>
              <a:gd name="connsiteY3" fmla="*/ 184 h 536832"/>
            </a:gdLst>
            <a:ahLst/>
            <a:cxnLst>
              <a:cxn ang="0">
                <a:pos x="connsiteX0" y="connsiteY0"/>
              </a:cxn>
              <a:cxn ang="0">
                <a:pos x="connsiteX1" y="connsiteY1"/>
              </a:cxn>
              <a:cxn ang="0">
                <a:pos x="connsiteX2" y="connsiteY2"/>
              </a:cxn>
              <a:cxn ang="0">
                <a:pos x="connsiteX3" y="connsiteY3"/>
              </a:cxn>
            </a:cxnLst>
            <a:rect l="l" t="t" r="r" b="b"/>
            <a:pathLst>
              <a:path w="577217" h="536832">
                <a:moveTo>
                  <a:pt x="284734" y="0"/>
                </a:moveTo>
                <a:lnTo>
                  <a:pt x="577217" y="536832"/>
                </a:lnTo>
                <a:lnTo>
                  <a:pt x="0" y="536832"/>
                </a:lnTo>
                <a:lnTo>
                  <a:pt x="0" y="184"/>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35" tIns="45718" rIns="91435" bIns="45718" numCol="1" spcCol="0" rtlCol="0" fromWordArt="0" anchor="ctr" anchorCtr="0" forceAA="0" compatLnSpc="1">
            <a:prstTxWarp prst="textNoShape">
              <a:avLst/>
            </a:prstTxWarp>
            <a:noAutofit/>
          </a:bodyPr>
          <a:lstStyle/>
          <a:p>
            <a:pPr algn="ctr"/>
            <a:endParaRPr lang="zh-CN" altLang="en-US" sz="1898" dirty="0">
              <a:solidFill>
                <a:srgbClr val="7EC234"/>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Content Placeholder 2"/>
          <p:cNvSpPr txBox="1">
            <a:spLocks/>
          </p:cNvSpPr>
          <p:nvPr/>
        </p:nvSpPr>
        <p:spPr>
          <a:xfrm>
            <a:off x="1447797" y="303763"/>
            <a:ext cx="4412675" cy="1409617"/>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r>
              <a:rPr lang="en-US" altLang="zh-CN" sz="2400" dirty="0" err="1" smtClean="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phylo</a:t>
            </a:r>
            <a:r>
              <a:rPr lang="en-US" altLang="zh-CN" sz="2400" dirty="0" smtClean="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-spark — </a:t>
            </a:r>
            <a:r>
              <a:rPr lang="zh-CN" altLang="en-US" sz="2400" dirty="0" smtClean="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进化树</a:t>
            </a:r>
            <a:r>
              <a:rPr lang="zh-CN" altLang="en-US" sz="2400" dirty="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重建平台</a:t>
            </a:r>
          </a:p>
          <a:p>
            <a:pPr algn="l"/>
            <a:endParaRPr lang="zh-CN" altLang="en-US" sz="2400" dirty="0" smtClean="0">
              <a:solidFill>
                <a:srgbClr val="003366"/>
              </a:solidFill>
              <a:latin typeface="Arial" panose="020B0604020202020204" pitchFamily="34" charset="0"/>
              <a:ea typeface="微软雅黑" panose="020B0503020204020204" pitchFamily="34" charset="-122"/>
              <a:cs typeface="+mn-ea"/>
              <a:sym typeface="Arial" panose="020B0604020202020204" pitchFamily="34" charset="0"/>
            </a:endParaRPr>
          </a:p>
          <a:p>
            <a:pPr algn="l"/>
            <a:endParaRPr lang="en-US" sz="2400" dirty="0">
              <a:solidFill>
                <a:srgbClr val="003366"/>
              </a:solidFill>
              <a:latin typeface="Arial" panose="020B0604020202020204" pitchFamily="34" charset="0"/>
              <a:ea typeface="微软雅黑" panose="020B0503020204020204" pitchFamily="34" charset="-122"/>
              <a:cs typeface="+mn-ea"/>
              <a:sym typeface="Arial" panose="020B0604020202020204" pitchFamily="34" charset="0"/>
            </a:endParaRPr>
          </a:p>
        </p:txBody>
      </p:sp>
      <p:pic>
        <p:nvPicPr>
          <p:cNvPr id="13" name="图片 12"/>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1290083" y="66387"/>
            <a:ext cx="759112" cy="75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内容占位符 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77002" y="1370479"/>
            <a:ext cx="4502548" cy="5424123"/>
          </a:xfrm>
          <a:prstGeom prst="rect">
            <a:avLst/>
          </a:prstGeom>
        </p:spPr>
      </p:pic>
      <p:sp>
        <p:nvSpPr>
          <p:cNvPr id="3" name="矩形 2"/>
          <p:cNvSpPr/>
          <p:nvPr/>
        </p:nvSpPr>
        <p:spPr>
          <a:xfrm>
            <a:off x="1818292" y="1551977"/>
            <a:ext cx="2236510" cy="584775"/>
          </a:xfrm>
          <a:prstGeom prst="rect">
            <a:avLst/>
          </a:prstGeom>
        </p:spPr>
        <p:txBody>
          <a:bodyPr wrap="none">
            <a:spAutoFit/>
          </a:bodyPr>
          <a:lstStyle/>
          <a:p>
            <a:r>
              <a:rPr lang="zh-CN" altLang="en-US" sz="3200" dirty="0">
                <a:latin typeface="Arial" panose="020B0604020202020204" pitchFamily="34" charset="0"/>
                <a:ea typeface="微软雅黑" panose="020B0503020204020204" pitchFamily="34" charset="-122"/>
                <a:cs typeface="+mn-ea"/>
                <a:sym typeface="Arial" panose="020B0604020202020204" pitchFamily="34" charset="0"/>
              </a:rPr>
              <a:t>平台</a:t>
            </a:r>
            <a:r>
              <a:rPr lang="zh-CN" altLang="en-US" sz="3200" dirty="0" smtClean="0">
                <a:latin typeface="Arial" panose="020B0604020202020204" pitchFamily="34" charset="0"/>
                <a:ea typeface="微软雅黑" panose="020B0503020204020204" pitchFamily="34" charset="-122"/>
                <a:cs typeface="+mn-ea"/>
                <a:sym typeface="Arial" panose="020B0604020202020204" pitchFamily="34" charset="0"/>
              </a:rPr>
              <a:t>架构：</a:t>
            </a:r>
            <a:endParaRPr lang="zh-CN" altLang="en-US" sz="3200" dirty="0"/>
          </a:p>
        </p:txBody>
      </p:sp>
    </p:spTree>
    <p:extLst>
      <p:ext uri="{BB962C8B-B14F-4D97-AF65-F5344CB8AC3E}">
        <p14:creationId xmlns:p14="http://schemas.microsoft.com/office/powerpoint/2010/main" val="1858534937"/>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任意多边形 30"/>
          <p:cNvSpPr/>
          <p:nvPr>
            <p:custDataLst>
              <p:tags r:id="rId1"/>
            </p:custDataLst>
          </p:nvPr>
        </p:nvSpPr>
        <p:spPr>
          <a:xfrm>
            <a:off x="796994" y="891255"/>
            <a:ext cx="11395006" cy="45719"/>
          </a:xfrm>
          <a:custGeom>
            <a:avLst/>
            <a:gdLst>
              <a:gd name="connsiteX0" fmla="*/ 0 w 12125327"/>
              <a:gd name="connsiteY0" fmla="*/ 0 h 31282"/>
              <a:gd name="connsiteX1" fmla="*/ 12125327 w 12125327"/>
              <a:gd name="connsiteY1" fmla="*/ 0 h 31282"/>
              <a:gd name="connsiteX2" fmla="*/ 12125327 w 12125327"/>
              <a:gd name="connsiteY2" fmla="*/ 31282 h 31282"/>
              <a:gd name="connsiteX3" fmla="*/ 17139 w 12125327"/>
              <a:gd name="connsiteY3" fmla="*/ 31282 h 31282"/>
            </a:gdLst>
            <a:ahLst/>
            <a:cxnLst>
              <a:cxn ang="0">
                <a:pos x="connsiteX0" y="connsiteY0"/>
              </a:cxn>
              <a:cxn ang="0">
                <a:pos x="connsiteX1" y="connsiteY1"/>
              </a:cxn>
              <a:cxn ang="0">
                <a:pos x="connsiteX2" y="connsiteY2"/>
              </a:cxn>
              <a:cxn ang="0">
                <a:pos x="connsiteX3" y="connsiteY3"/>
              </a:cxn>
            </a:cxnLst>
            <a:rect l="l" t="t" r="r" b="b"/>
            <a:pathLst>
              <a:path w="12125327" h="31282">
                <a:moveTo>
                  <a:pt x="0" y="0"/>
                </a:moveTo>
                <a:lnTo>
                  <a:pt x="12125327" y="0"/>
                </a:lnTo>
                <a:lnTo>
                  <a:pt x="12125327" y="31282"/>
                </a:lnTo>
                <a:lnTo>
                  <a:pt x="17139" y="31282"/>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35" tIns="45718" rIns="91435" bIns="45718" numCol="1" spcCol="0" rtlCol="0" fromWordArt="0" anchor="ctr" anchorCtr="0" forceAA="0" compatLnSpc="1">
            <a:prstTxWarp prst="textNoShape">
              <a:avLst/>
            </a:prstTxWarp>
            <a:noAutofit/>
          </a:bodyPr>
          <a:lstStyle/>
          <a:p>
            <a:pPr algn="ctr"/>
            <a:endParaRPr lang="zh-CN" altLang="en-US" sz="1898">
              <a:latin typeface="Arial" panose="020B0604020202020204" pitchFamily="34" charset="0"/>
              <a:ea typeface="微软雅黑" panose="020B0503020204020204" pitchFamily="34" charset="-122"/>
              <a:sym typeface="Arial" panose="020B0604020202020204" pitchFamily="34" charset="0"/>
            </a:endParaRPr>
          </a:p>
        </p:txBody>
      </p:sp>
      <p:sp>
        <p:nvSpPr>
          <p:cNvPr id="32" name="任意多边形 31"/>
          <p:cNvSpPr/>
          <p:nvPr>
            <p:custDataLst>
              <p:tags r:id="rId2"/>
            </p:custDataLst>
          </p:nvPr>
        </p:nvSpPr>
        <p:spPr>
          <a:xfrm>
            <a:off x="0" y="133622"/>
            <a:ext cx="1219198" cy="815004"/>
          </a:xfrm>
          <a:custGeom>
            <a:avLst/>
            <a:gdLst>
              <a:gd name="connsiteX0" fmla="*/ 284734 w 577217"/>
              <a:gd name="connsiteY0" fmla="*/ 0 h 536832"/>
              <a:gd name="connsiteX1" fmla="*/ 577217 w 577217"/>
              <a:gd name="connsiteY1" fmla="*/ 536832 h 536832"/>
              <a:gd name="connsiteX2" fmla="*/ 0 w 577217"/>
              <a:gd name="connsiteY2" fmla="*/ 536832 h 536832"/>
              <a:gd name="connsiteX3" fmla="*/ 0 w 577217"/>
              <a:gd name="connsiteY3" fmla="*/ 184 h 536832"/>
            </a:gdLst>
            <a:ahLst/>
            <a:cxnLst>
              <a:cxn ang="0">
                <a:pos x="connsiteX0" y="connsiteY0"/>
              </a:cxn>
              <a:cxn ang="0">
                <a:pos x="connsiteX1" y="connsiteY1"/>
              </a:cxn>
              <a:cxn ang="0">
                <a:pos x="connsiteX2" y="connsiteY2"/>
              </a:cxn>
              <a:cxn ang="0">
                <a:pos x="connsiteX3" y="connsiteY3"/>
              </a:cxn>
            </a:cxnLst>
            <a:rect l="l" t="t" r="r" b="b"/>
            <a:pathLst>
              <a:path w="577217" h="536832">
                <a:moveTo>
                  <a:pt x="284734" y="0"/>
                </a:moveTo>
                <a:lnTo>
                  <a:pt x="577217" y="536832"/>
                </a:lnTo>
                <a:lnTo>
                  <a:pt x="0" y="536832"/>
                </a:lnTo>
                <a:lnTo>
                  <a:pt x="0" y="184"/>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35" tIns="45718" rIns="91435" bIns="45718" numCol="1" spcCol="0" rtlCol="0" fromWordArt="0" anchor="ctr" anchorCtr="0" forceAA="0" compatLnSpc="1">
            <a:prstTxWarp prst="textNoShape">
              <a:avLst/>
            </a:prstTxWarp>
            <a:noAutofit/>
          </a:bodyPr>
          <a:lstStyle/>
          <a:p>
            <a:pPr algn="ctr"/>
            <a:endParaRPr lang="zh-CN" altLang="en-US" sz="1898" dirty="0">
              <a:solidFill>
                <a:srgbClr val="7EC234"/>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Content Placeholder 2"/>
          <p:cNvSpPr txBox="1">
            <a:spLocks/>
          </p:cNvSpPr>
          <p:nvPr/>
        </p:nvSpPr>
        <p:spPr>
          <a:xfrm>
            <a:off x="1447797" y="303763"/>
            <a:ext cx="4814457" cy="369332"/>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r>
              <a:rPr lang="en-US" altLang="zh-CN" sz="2400" dirty="0" err="1" smtClean="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phylo</a:t>
            </a:r>
            <a:r>
              <a:rPr lang="en-US" altLang="zh-CN" sz="2400" dirty="0" smtClean="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-spark</a:t>
            </a:r>
            <a:r>
              <a:rPr lang="en-US" altLang="zh-CN" sz="2400" dirty="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 — </a:t>
            </a:r>
            <a:r>
              <a:rPr lang="zh-CN" altLang="en-US" sz="2400" dirty="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进化树重建平台</a:t>
            </a:r>
            <a:endParaRPr lang="en-US" sz="2400" dirty="0">
              <a:solidFill>
                <a:srgbClr val="003366"/>
              </a:solidFill>
              <a:latin typeface="Arial" panose="020B0604020202020204" pitchFamily="34" charset="0"/>
              <a:ea typeface="微软雅黑" panose="020B0503020204020204" pitchFamily="34" charset="-122"/>
              <a:cs typeface="+mn-ea"/>
              <a:sym typeface="Arial" panose="020B0604020202020204" pitchFamily="34" charset="0"/>
            </a:endParaRPr>
          </a:p>
        </p:txBody>
      </p:sp>
      <p:pic>
        <p:nvPicPr>
          <p:cNvPr id="13" name="图片 12"/>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1290083" y="66387"/>
            <a:ext cx="759112" cy="75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图片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63676" y="1072985"/>
            <a:ext cx="10654975" cy="5785015"/>
          </a:xfrm>
          <a:prstGeom prst="rect">
            <a:avLst/>
          </a:prstGeom>
        </p:spPr>
      </p:pic>
    </p:spTree>
    <p:extLst>
      <p:ext uri="{BB962C8B-B14F-4D97-AF65-F5344CB8AC3E}">
        <p14:creationId xmlns:p14="http://schemas.microsoft.com/office/powerpoint/2010/main" val="1415528447"/>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任意多边形 30"/>
          <p:cNvSpPr/>
          <p:nvPr>
            <p:custDataLst>
              <p:tags r:id="rId1"/>
            </p:custDataLst>
          </p:nvPr>
        </p:nvSpPr>
        <p:spPr>
          <a:xfrm>
            <a:off x="796994" y="891255"/>
            <a:ext cx="11395006" cy="45719"/>
          </a:xfrm>
          <a:custGeom>
            <a:avLst/>
            <a:gdLst>
              <a:gd name="connsiteX0" fmla="*/ 0 w 12125327"/>
              <a:gd name="connsiteY0" fmla="*/ 0 h 31282"/>
              <a:gd name="connsiteX1" fmla="*/ 12125327 w 12125327"/>
              <a:gd name="connsiteY1" fmla="*/ 0 h 31282"/>
              <a:gd name="connsiteX2" fmla="*/ 12125327 w 12125327"/>
              <a:gd name="connsiteY2" fmla="*/ 31282 h 31282"/>
              <a:gd name="connsiteX3" fmla="*/ 17139 w 12125327"/>
              <a:gd name="connsiteY3" fmla="*/ 31282 h 31282"/>
            </a:gdLst>
            <a:ahLst/>
            <a:cxnLst>
              <a:cxn ang="0">
                <a:pos x="connsiteX0" y="connsiteY0"/>
              </a:cxn>
              <a:cxn ang="0">
                <a:pos x="connsiteX1" y="connsiteY1"/>
              </a:cxn>
              <a:cxn ang="0">
                <a:pos x="connsiteX2" y="connsiteY2"/>
              </a:cxn>
              <a:cxn ang="0">
                <a:pos x="connsiteX3" y="connsiteY3"/>
              </a:cxn>
            </a:cxnLst>
            <a:rect l="l" t="t" r="r" b="b"/>
            <a:pathLst>
              <a:path w="12125327" h="31282">
                <a:moveTo>
                  <a:pt x="0" y="0"/>
                </a:moveTo>
                <a:lnTo>
                  <a:pt x="12125327" y="0"/>
                </a:lnTo>
                <a:lnTo>
                  <a:pt x="12125327" y="31282"/>
                </a:lnTo>
                <a:lnTo>
                  <a:pt x="17139" y="31282"/>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35" tIns="45718" rIns="91435" bIns="45718" numCol="1" spcCol="0" rtlCol="0" fromWordArt="0" anchor="ctr" anchorCtr="0" forceAA="0" compatLnSpc="1">
            <a:prstTxWarp prst="textNoShape">
              <a:avLst/>
            </a:prstTxWarp>
            <a:noAutofit/>
          </a:bodyPr>
          <a:lstStyle/>
          <a:p>
            <a:pPr algn="ctr"/>
            <a:endParaRPr lang="zh-CN" altLang="en-US" sz="1898">
              <a:latin typeface="Arial" panose="020B0604020202020204" pitchFamily="34" charset="0"/>
              <a:ea typeface="微软雅黑" panose="020B0503020204020204" pitchFamily="34" charset="-122"/>
              <a:sym typeface="Arial" panose="020B0604020202020204" pitchFamily="34" charset="0"/>
            </a:endParaRPr>
          </a:p>
        </p:txBody>
      </p:sp>
      <p:sp>
        <p:nvSpPr>
          <p:cNvPr id="32" name="任意多边形 31"/>
          <p:cNvSpPr/>
          <p:nvPr>
            <p:custDataLst>
              <p:tags r:id="rId2"/>
            </p:custDataLst>
          </p:nvPr>
        </p:nvSpPr>
        <p:spPr>
          <a:xfrm>
            <a:off x="0" y="133622"/>
            <a:ext cx="1219198" cy="815004"/>
          </a:xfrm>
          <a:custGeom>
            <a:avLst/>
            <a:gdLst>
              <a:gd name="connsiteX0" fmla="*/ 284734 w 577217"/>
              <a:gd name="connsiteY0" fmla="*/ 0 h 536832"/>
              <a:gd name="connsiteX1" fmla="*/ 577217 w 577217"/>
              <a:gd name="connsiteY1" fmla="*/ 536832 h 536832"/>
              <a:gd name="connsiteX2" fmla="*/ 0 w 577217"/>
              <a:gd name="connsiteY2" fmla="*/ 536832 h 536832"/>
              <a:gd name="connsiteX3" fmla="*/ 0 w 577217"/>
              <a:gd name="connsiteY3" fmla="*/ 184 h 536832"/>
            </a:gdLst>
            <a:ahLst/>
            <a:cxnLst>
              <a:cxn ang="0">
                <a:pos x="connsiteX0" y="connsiteY0"/>
              </a:cxn>
              <a:cxn ang="0">
                <a:pos x="connsiteX1" y="connsiteY1"/>
              </a:cxn>
              <a:cxn ang="0">
                <a:pos x="connsiteX2" y="connsiteY2"/>
              </a:cxn>
              <a:cxn ang="0">
                <a:pos x="connsiteX3" y="connsiteY3"/>
              </a:cxn>
            </a:cxnLst>
            <a:rect l="l" t="t" r="r" b="b"/>
            <a:pathLst>
              <a:path w="577217" h="536832">
                <a:moveTo>
                  <a:pt x="284734" y="0"/>
                </a:moveTo>
                <a:lnTo>
                  <a:pt x="577217" y="536832"/>
                </a:lnTo>
                <a:lnTo>
                  <a:pt x="0" y="536832"/>
                </a:lnTo>
                <a:lnTo>
                  <a:pt x="0" y="184"/>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35" tIns="45718" rIns="91435" bIns="45718" numCol="1" spcCol="0" rtlCol="0" fromWordArt="0" anchor="ctr" anchorCtr="0" forceAA="0" compatLnSpc="1">
            <a:prstTxWarp prst="textNoShape">
              <a:avLst/>
            </a:prstTxWarp>
            <a:noAutofit/>
          </a:bodyPr>
          <a:lstStyle/>
          <a:p>
            <a:pPr algn="ctr"/>
            <a:endParaRPr lang="zh-CN" altLang="en-US" sz="1898" dirty="0">
              <a:solidFill>
                <a:srgbClr val="7EC234"/>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Content Placeholder 2"/>
          <p:cNvSpPr txBox="1">
            <a:spLocks/>
          </p:cNvSpPr>
          <p:nvPr/>
        </p:nvSpPr>
        <p:spPr>
          <a:xfrm>
            <a:off x="1447798" y="303763"/>
            <a:ext cx="4551220" cy="369332"/>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r>
              <a:rPr lang="en-US" altLang="zh-CN" sz="2400" dirty="0" err="1" smtClean="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phylo</a:t>
            </a:r>
            <a:r>
              <a:rPr lang="en-US" altLang="zh-CN" sz="2400" dirty="0" smtClean="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-spark</a:t>
            </a:r>
            <a:r>
              <a:rPr lang="en-US" altLang="zh-CN" sz="2400" dirty="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 — </a:t>
            </a:r>
            <a:r>
              <a:rPr lang="zh-CN" altLang="en-US" sz="2400" dirty="0">
                <a:solidFill>
                  <a:srgbClr val="003366"/>
                </a:solidFill>
                <a:latin typeface="Arial" panose="020B0604020202020204" pitchFamily="34" charset="0"/>
                <a:ea typeface="微软雅黑" panose="020B0503020204020204" pitchFamily="34" charset="-122"/>
                <a:cs typeface="+mn-ea"/>
                <a:sym typeface="Arial" panose="020B0604020202020204" pitchFamily="34" charset="0"/>
              </a:rPr>
              <a:t>进化树重建平台</a:t>
            </a:r>
            <a:endParaRPr lang="en-US" sz="2400" dirty="0">
              <a:solidFill>
                <a:srgbClr val="003366"/>
              </a:solidFill>
              <a:latin typeface="Arial" panose="020B0604020202020204" pitchFamily="34" charset="0"/>
              <a:ea typeface="微软雅黑" panose="020B0503020204020204" pitchFamily="34" charset="-122"/>
              <a:cs typeface="+mn-ea"/>
              <a:sym typeface="Arial" panose="020B0604020202020204" pitchFamily="34" charset="0"/>
            </a:endParaRPr>
          </a:p>
        </p:txBody>
      </p:sp>
      <p:pic>
        <p:nvPicPr>
          <p:cNvPr id="13" name="图片 12"/>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1290083" y="66387"/>
            <a:ext cx="759112" cy="75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图片 6"/>
          <p:cNvPicPr>
            <a:picLocks noChangeAspect="1"/>
          </p:cNvPicPr>
          <p:nvPr/>
        </p:nvPicPr>
        <p:blipFill>
          <a:blip r:embed="rId6"/>
          <a:stretch>
            <a:fillRect/>
          </a:stretch>
        </p:blipFill>
        <p:spPr>
          <a:xfrm>
            <a:off x="838200" y="1150017"/>
            <a:ext cx="10451883" cy="5707983"/>
          </a:xfrm>
          <a:prstGeom prst="rect">
            <a:avLst/>
          </a:prstGeom>
        </p:spPr>
      </p:pic>
    </p:spTree>
    <p:extLst>
      <p:ext uri="{BB962C8B-B14F-4D97-AF65-F5344CB8AC3E}">
        <p14:creationId xmlns:p14="http://schemas.microsoft.com/office/powerpoint/2010/main" val="2518652915"/>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任意多边形 30"/>
          <p:cNvSpPr/>
          <p:nvPr>
            <p:custDataLst>
              <p:tags r:id="rId1"/>
            </p:custDataLst>
          </p:nvPr>
        </p:nvSpPr>
        <p:spPr>
          <a:xfrm>
            <a:off x="796994" y="891255"/>
            <a:ext cx="11395006" cy="45719"/>
          </a:xfrm>
          <a:custGeom>
            <a:avLst/>
            <a:gdLst>
              <a:gd name="connsiteX0" fmla="*/ 0 w 12125327"/>
              <a:gd name="connsiteY0" fmla="*/ 0 h 31282"/>
              <a:gd name="connsiteX1" fmla="*/ 12125327 w 12125327"/>
              <a:gd name="connsiteY1" fmla="*/ 0 h 31282"/>
              <a:gd name="connsiteX2" fmla="*/ 12125327 w 12125327"/>
              <a:gd name="connsiteY2" fmla="*/ 31282 h 31282"/>
              <a:gd name="connsiteX3" fmla="*/ 17139 w 12125327"/>
              <a:gd name="connsiteY3" fmla="*/ 31282 h 31282"/>
            </a:gdLst>
            <a:ahLst/>
            <a:cxnLst>
              <a:cxn ang="0">
                <a:pos x="connsiteX0" y="connsiteY0"/>
              </a:cxn>
              <a:cxn ang="0">
                <a:pos x="connsiteX1" y="connsiteY1"/>
              </a:cxn>
              <a:cxn ang="0">
                <a:pos x="connsiteX2" y="connsiteY2"/>
              </a:cxn>
              <a:cxn ang="0">
                <a:pos x="connsiteX3" y="connsiteY3"/>
              </a:cxn>
            </a:cxnLst>
            <a:rect l="l" t="t" r="r" b="b"/>
            <a:pathLst>
              <a:path w="12125327" h="31282">
                <a:moveTo>
                  <a:pt x="0" y="0"/>
                </a:moveTo>
                <a:lnTo>
                  <a:pt x="12125327" y="0"/>
                </a:lnTo>
                <a:lnTo>
                  <a:pt x="12125327" y="31282"/>
                </a:lnTo>
                <a:lnTo>
                  <a:pt x="17139" y="31282"/>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35" tIns="45718" rIns="91435" bIns="45718" numCol="1" spcCol="0" rtlCol="0" fromWordArt="0" anchor="ctr" anchorCtr="0" forceAA="0" compatLnSpc="1">
            <a:prstTxWarp prst="textNoShape">
              <a:avLst/>
            </a:prstTxWarp>
            <a:noAutofit/>
          </a:bodyPr>
          <a:lstStyle/>
          <a:p>
            <a:pPr algn="ctr"/>
            <a:endParaRPr lang="zh-CN" altLang="en-US" sz="1898">
              <a:latin typeface="Arial" panose="020B0604020202020204" pitchFamily="34" charset="0"/>
              <a:ea typeface="微软雅黑" panose="020B0503020204020204" pitchFamily="34" charset="-122"/>
              <a:sym typeface="Arial" panose="020B0604020202020204" pitchFamily="34" charset="0"/>
            </a:endParaRPr>
          </a:p>
        </p:txBody>
      </p:sp>
      <p:sp>
        <p:nvSpPr>
          <p:cNvPr id="32" name="任意多边形 31"/>
          <p:cNvSpPr/>
          <p:nvPr>
            <p:custDataLst>
              <p:tags r:id="rId2"/>
            </p:custDataLst>
          </p:nvPr>
        </p:nvSpPr>
        <p:spPr>
          <a:xfrm>
            <a:off x="0" y="133622"/>
            <a:ext cx="1219198" cy="815004"/>
          </a:xfrm>
          <a:custGeom>
            <a:avLst/>
            <a:gdLst>
              <a:gd name="connsiteX0" fmla="*/ 284734 w 577217"/>
              <a:gd name="connsiteY0" fmla="*/ 0 h 536832"/>
              <a:gd name="connsiteX1" fmla="*/ 577217 w 577217"/>
              <a:gd name="connsiteY1" fmla="*/ 536832 h 536832"/>
              <a:gd name="connsiteX2" fmla="*/ 0 w 577217"/>
              <a:gd name="connsiteY2" fmla="*/ 536832 h 536832"/>
              <a:gd name="connsiteX3" fmla="*/ 0 w 577217"/>
              <a:gd name="connsiteY3" fmla="*/ 184 h 536832"/>
            </a:gdLst>
            <a:ahLst/>
            <a:cxnLst>
              <a:cxn ang="0">
                <a:pos x="connsiteX0" y="connsiteY0"/>
              </a:cxn>
              <a:cxn ang="0">
                <a:pos x="connsiteX1" y="connsiteY1"/>
              </a:cxn>
              <a:cxn ang="0">
                <a:pos x="connsiteX2" y="connsiteY2"/>
              </a:cxn>
              <a:cxn ang="0">
                <a:pos x="connsiteX3" y="connsiteY3"/>
              </a:cxn>
            </a:cxnLst>
            <a:rect l="l" t="t" r="r" b="b"/>
            <a:pathLst>
              <a:path w="577217" h="536832">
                <a:moveTo>
                  <a:pt x="284734" y="0"/>
                </a:moveTo>
                <a:lnTo>
                  <a:pt x="577217" y="536832"/>
                </a:lnTo>
                <a:lnTo>
                  <a:pt x="0" y="536832"/>
                </a:lnTo>
                <a:lnTo>
                  <a:pt x="0" y="184"/>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35" tIns="45718" rIns="91435" bIns="45718" numCol="1" spcCol="0" rtlCol="0" fromWordArt="0" anchor="ctr" anchorCtr="0" forceAA="0" compatLnSpc="1">
            <a:prstTxWarp prst="textNoShape">
              <a:avLst/>
            </a:prstTxWarp>
            <a:noAutofit/>
          </a:bodyPr>
          <a:lstStyle/>
          <a:p>
            <a:pPr algn="ctr"/>
            <a:endParaRPr lang="zh-CN" altLang="en-US" sz="1898" dirty="0">
              <a:solidFill>
                <a:srgbClr val="7EC234"/>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Content Placeholder 2"/>
          <p:cNvSpPr txBox="1">
            <a:spLocks/>
          </p:cNvSpPr>
          <p:nvPr/>
        </p:nvSpPr>
        <p:spPr>
          <a:xfrm>
            <a:off x="1447798" y="303763"/>
            <a:ext cx="4089402" cy="369332"/>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r>
              <a:rPr lang="zh-CN" altLang="en-US" sz="2400" dirty="0" smtClean="0"/>
              <a:t>总结</a:t>
            </a:r>
            <a:endParaRPr lang="en-US" sz="2400" dirty="0">
              <a:solidFill>
                <a:srgbClr val="003366"/>
              </a:solidFill>
              <a:latin typeface="Arial" panose="020B0604020202020204" pitchFamily="34" charset="0"/>
              <a:ea typeface="微软雅黑" panose="020B0503020204020204" pitchFamily="34" charset="-122"/>
              <a:cs typeface="+mn-ea"/>
              <a:sym typeface="Arial" panose="020B0604020202020204" pitchFamily="34" charset="0"/>
            </a:endParaRPr>
          </a:p>
        </p:txBody>
      </p:sp>
      <p:pic>
        <p:nvPicPr>
          <p:cNvPr id="13" name="图片 12"/>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1290083" y="66387"/>
            <a:ext cx="759112" cy="75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文本框 2"/>
          <p:cNvSpPr txBox="1"/>
          <p:nvPr/>
        </p:nvSpPr>
        <p:spPr>
          <a:xfrm>
            <a:off x="1358898" y="1318227"/>
            <a:ext cx="6845302" cy="5078313"/>
          </a:xfrm>
          <a:prstGeom prst="rect">
            <a:avLst/>
          </a:prstGeom>
          <a:noFill/>
        </p:spPr>
        <p:txBody>
          <a:bodyPr wrap="square" rtlCol="0">
            <a:spAutoFit/>
          </a:bodyPr>
          <a:lstStyle/>
          <a:p>
            <a:pPr>
              <a:lnSpc>
                <a:spcPct val="150000"/>
              </a:lnSpc>
            </a:pPr>
            <a:r>
              <a:rPr lang="en-US" altLang="zh-CN" sz="2400" dirty="0" smtClean="0"/>
              <a:t>MOEA-RC</a:t>
            </a:r>
          </a:p>
          <a:p>
            <a:pPr marL="742950" lvl="1" indent="-285750">
              <a:lnSpc>
                <a:spcPct val="150000"/>
              </a:lnSpc>
              <a:buFont typeface="Arial" panose="020B0604020202020204" pitchFamily="34" charset="0"/>
              <a:buChar char="•"/>
            </a:pPr>
            <a:r>
              <a:rPr lang="zh-CN" altLang="en-US" sz="2400" dirty="0" smtClean="0"/>
              <a:t>运用</a:t>
            </a:r>
            <a:r>
              <a:rPr lang="en-US" altLang="zh-CN" sz="2400" dirty="0" smtClean="0"/>
              <a:t>consensus</a:t>
            </a:r>
            <a:r>
              <a:rPr lang="zh-CN" altLang="en-US" sz="2400" dirty="0"/>
              <a:t>加速收敛</a:t>
            </a:r>
            <a:endParaRPr lang="en-US" altLang="zh-CN" sz="2400" dirty="0"/>
          </a:p>
          <a:p>
            <a:pPr marL="742950" lvl="1" indent="-285750">
              <a:lnSpc>
                <a:spcPct val="150000"/>
              </a:lnSpc>
              <a:buFont typeface="Arial" panose="020B0604020202020204" pitchFamily="34" charset="0"/>
              <a:buChar char="•"/>
            </a:pPr>
            <a:r>
              <a:rPr lang="zh-CN" altLang="en-US" sz="2400" dirty="0"/>
              <a:t>运用</a:t>
            </a:r>
            <a:r>
              <a:rPr lang="en-US" altLang="zh-CN" sz="2400" dirty="0" smtClean="0"/>
              <a:t>redistribution</a:t>
            </a:r>
            <a:r>
              <a:rPr lang="zh-CN" altLang="en-US" sz="2400" dirty="0"/>
              <a:t>的选择算子保持</a:t>
            </a:r>
            <a:r>
              <a:rPr lang="zh-CN" altLang="en-US" sz="2400" dirty="0" smtClean="0"/>
              <a:t>多样性</a:t>
            </a:r>
            <a:endParaRPr lang="en-US" altLang="zh-CN" sz="2400" dirty="0" smtClean="0"/>
          </a:p>
          <a:p>
            <a:pPr marL="742950" lvl="1" indent="-285750">
              <a:lnSpc>
                <a:spcPct val="150000"/>
              </a:lnSpc>
              <a:buFont typeface="Arial" panose="020B0604020202020204" pitchFamily="34" charset="0"/>
              <a:buChar char="•"/>
            </a:pPr>
            <a:endParaRPr lang="en-US" altLang="zh-CN" sz="2400" dirty="0" smtClean="0"/>
          </a:p>
          <a:p>
            <a:pPr>
              <a:lnSpc>
                <a:spcPct val="150000"/>
              </a:lnSpc>
            </a:pPr>
            <a:r>
              <a:rPr lang="en-US" altLang="zh-CN" sz="2400" dirty="0" err="1" smtClean="0"/>
              <a:t>phylo</a:t>
            </a:r>
            <a:r>
              <a:rPr lang="en-US" altLang="zh-CN" sz="2400" dirty="0" smtClean="0"/>
              <a:t>-spark</a:t>
            </a:r>
          </a:p>
          <a:p>
            <a:pPr marL="742950" lvl="2" indent="-285750">
              <a:lnSpc>
                <a:spcPct val="150000"/>
              </a:lnSpc>
              <a:buFont typeface="Arial" panose="020B0604020202020204" pitchFamily="34" charset="0"/>
              <a:buChar char="•"/>
            </a:pPr>
            <a:r>
              <a:rPr lang="zh-CN" altLang="en-US" sz="2400" dirty="0"/>
              <a:t>运用</a:t>
            </a:r>
            <a:r>
              <a:rPr lang="en-US" altLang="zh-CN" sz="2400" dirty="0" smtClean="0"/>
              <a:t>consensus</a:t>
            </a:r>
            <a:r>
              <a:rPr lang="zh-CN" altLang="en-US" sz="2400" dirty="0"/>
              <a:t>加速收敛</a:t>
            </a:r>
            <a:endParaRPr lang="en-US" altLang="zh-CN" sz="2400" dirty="0"/>
          </a:p>
          <a:p>
            <a:pPr marL="742950" lvl="1" indent="-285750">
              <a:lnSpc>
                <a:spcPct val="150000"/>
              </a:lnSpc>
              <a:buFont typeface="Arial" panose="020B0604020202020204" pitchFamily="34" charset="0"/>
              <a:buChar char="•"/>
            </a:pPr>
            <a:r>
              <a:rPr lang="zh-CN" altLang="en-US" sz="2400" dirty="0" smtClean="0"/>
              <a:t>运用</a:t>
            </a:r>
            <a:r>
              <a:rPr lang="en-US" altLang="zh-CN" sz="2400" dirty="0" smtClean="0"/>
              <a:t>spark</a:t>
            </a:r>
            <a:r>
              <a:rPr lang="zh-CN" altLang="en-US" sz="2400" dirty="0" smtClean="0"/>
              <a:t>进行并行计算</a:t>
            </a:r>
            <a:endParaRPr lang="en-US" altLang="zh-CN" sz="2400" dirty="0" smtClean="0"/>
          </a:p>
          <a:p>
            <a:pPr marL="742950" lvl="1" indent="-285750">
              <a:lnSpc>
                <a:spcPct val="150000"/>
              </a:lnSpc>
              <a:buFont typeface="Arial" panose="020B0604020202020204" pitchFamily="34" charset="0"/>
              <a:buChar char="•"/>
            </a:pPr>
            <a:r>
              <a:rPr lang="zh-CN" altLang="en-US" sz="2400" dirty="0" smtClean="0"/>
              <a:t>运用岛模型保持多样性</a:t>
            </a:r>
            <a:endParaRPr lang="en-US" altLang="zh-CN" sz="2400" dirty="0" smtClean="0"/>
          </a:p>
          <a:p>
            <a:pPr marL="742950" lvl="1" indent="-285750">
              <a:lnSpc>
                <a:spcPct val="150000"/>
              </a:lnSpc>
              <a:buFont typeface="Arial" panose="020B0604020202020204" pitchFamily="34" charset="0"/>
              <a:buChar char="•"/>
            </a:pPr>
            <a:r>
              <a:rPr lang="zh-CN" altLang="en-US" sz="2400" dirty="0" smtClean="0"/>
              <a:t>封装成平台</a:t>
            </a:r>
            <a:endParaRPr lang="en-US" altLang="zh-CN" sz="2400" dirty="0"/>
          </a:p>
        </p:txBody>
      </p:sp>
    </p:spTree>
    <p:extLst>
      <p:ext uri="{BB962C8B-B14F-4D97-AF65-F5344CB8AC3E}">
        <p14:creationId xmlns:p14="http://schemas.microsoft.com/office/powerpoint/2010/main" val="1810853563"/>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任意多边形 30"/>
          <p:cNvSpPr/>
          <p:nvPr>
            <p:custDataLst>
              <p:tags r:id="rId1"/>
            </p:custDataLst>
          </p:nvPr>
        </p:nvSpPr>
        <p:spPr>
          <a:xfrm>
            <a:off x="796994" y="891255"/>
            <a:ext cx="11395006" cy="45719"/>
          </a:xfrm>
          <a:custGeom>
            <a:avLst/>
            <a:gdLst>
              <a:gd name="connsiteX0" fmla="*/ 0 w 12125327"/>
              <a:gd name="connsiteY0" fmla="*/ 0 h 31282"/>
              <a:gd name="connsiteX1" fmla="*/ 12125327 w 12125327"/>
              <a:gd name="connsiteY1" fmla="*/ 0 h 31282"/>
              <a:gd name="connsiteX2" fmla="*/ 12125327 w 12125327"/>
              <a:gd name="connsiteY2" fmla="*/ 31282 h 31282"/>
              <a:gd name="connsiteX3" fmla="*/ 17139 w 12125327"/>
              <a:gd name="connsiteY3" fmla="*/ 31282 h 31282"/>
            </a:gdLst>
            <a:ahLst/>
            <a:cxnLst>
              <a:cxn ang="0">
                <a:pos x="connsiteX0" y="connsiteY0"/>
              </a:cxn>
              <a:cxn ang="0">
                <a:pos x="connsiteX1" y="connsiteY1"/>
              </a:cxn>
              <a:cxn ang="0">
                <a:pos x="connsiteX2" y="connsiteY2"/>
              </a:cxn>
              <a:cxn ang="0">
                <a:pos x="connsiteX3" y="connsiteY3"/>
              </a:cxn>
            </a:cxnLst>
            <a:rect l="l" t="t" r="r" b="b"/>
            <a:pathLst>
              <a:path w="12125327" h="31282">
                <a:moveTo>
                  <a:pt x="0" y="0"/>
                </a:moveTo>
                <a:lnTo>
                  <a:pt x="12125327" y="0"/>
                </a:lnTo>
                <a:lnTo>
                  <a:pt x="12125327" y="31282"/>
                </a:lnTo>
                <a:lnTo>
                  <a:pt x="17139" y="31282"/>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35" tIns="45718" rIns="91435" bIns="45718" numCol="1" spcCol="0" rtlCol="0" fromWordArt="0" anchor="ctr" anchorCtr="0" forceAA="0" compatLnSpc="1">
            <a:prstTxWarp prst="textNoShape">
              <a:avLst/>
            </a:prstTxWarp>
            <a:noAutofit/>
          </a:bodyPr>
          <a:lstStyle/>
          <a:p>
            <a:pPr algn="ctr"/>
            <a:endParaRPr lang="zh-CN" altLang="en-US" sz="1898">
              <a:latin typeface="Arial" panose="020B0604020202020204" pitchFamily="34" charset="0"/>
              <a:ea typeface="微软雅黑" panose="020B0503020204020204" pitchFamily="34" charset="-122"/>
              <a:sym typeface="Arial" panose="020B0604020202020204" pitchFamily="34" charset="0"/>
            </a:endParaRPr>
          </a:p>
        </p:txBody>
      </p:sp>
      <p:sp>
        <p:nvSpPr>
          <p:cNvPr id="32" name="任意多边形 31"/>
          <p:cNvSpPr/>
          <p:nvPr>
            <p:custDataLst>
              <p:tags r:id="rId2"/>
            </p:custDataLst>
          </p:nvPr>
        </p:nvSpPr>
        <p:spPr>
          <a:xfrm>
            <a:off x="0" y="133622"/>
            <a:ext cx="1219198" cy="815004"/>
          </a:xfrm>
          <a:custGeom>
            <a:avLst/>
            <a:gdLst>
              <a:gd name="connsiteX0" fmla="*/ 284734 w 577217"/>
              <a:gd name="connsiteY0" fmla="*/ 0 h 536832"/>
              <a:gd name="connsiteX1" fmla="*/ 577217 w 577217"/>
              <a:gd name="connsiteY1" fmla="*/ 536832 h 536832"/>
              <a:gd name="connsiteX2" fmla="*/ 0 w 577217"/>
              <a:gd name="connsiteY2" fmla="*/ 536832 h 536832"/>
              <a:gd name="connsiteX3" fmla="*/ 0 w 577217"/>
              <a:gd name="connsiteY3" fmla="*/ 184 h 536832"/>
            </a:gdLst>
            <a:ahLst/>
            <a:cxnLst>
              <a:cxn ang="0">
                <a:pos x="connsiteX0" y="connsiteY0"/>
              </a:cxn>
              <a:cxn ang="0">
                <a:pos x="connsiteX1" y="connsiteY1"/>
              </a:cxn>
              <a:cxn ang="0">
                <a:pos x="connsiteX2" y="connsiteY2"/>
              </a:cxn>
              <a:cxn ang="0">
                <a:pos x="connsiteX3" y="connsiteY3"/>
              </a:cxn>
            </a:cxnLst>
            <a:rect l="l" t="t" r="r" b="b"/>
            <a:pathLst>
              <a:path w="577217" h="536832">
                <a:moveTo>
                  <a:pt x="284734" y="0"/>
                </a:moveTo>
                <a:lnTo>
                  <a:pt x="577217" y="536832"/>
                </a:lnTo>
                <a:lnTo>
                  <a:pt x="0" y="536832"/>
                </a:lnTo>
                <a:lnTo>
                  <a:pt x="0" y="184"/>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35" tIns="45718" rIns="91435" bIns="45718" numCol="1" spcCol="0" rtlCol="0" fromWordArt="0" anchor="ctr" anchorCtr="0" forceAA="0" compatLnSpc="1">
            <a:prstTxWarp prst="textNoShape">
              <a:avLst/>
            </a:prstTxWarp>
            <a:noAutofit/>
          </a:bodyPr>
          <a:lstStyle/>
          <a:p>
            <a:pPr algn="ctr"/>
            <a:endParaRPr lang="zh-CN" altLang="en-US" sz="1898" dirty="0">
              <a:solidFill>
                <a:srgbClr val="7EC234"/>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Content Placeholder 2"/>
          <p:cNvSpPr txBox="1">
            <a:spLocks/>
          </p:cNvSpPr>
          <p:nvPr/>
        </p:nvSpPr>
        <p:spPr>
          <a:xfrm>
            <a:off x="1447798" y="303763"/>
            <a:ext cx="4089402" cy="369332"/>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r>
              <a:rPr lang="zh-CN" altLang="en-US" sz="2400" dirty="0"/>
              <a:t>科研成果</a:t>
            </a:r>
            <a:endParaRPr lang="en-US" sz="2400" dirty="0">
              <a:solidFill>
                <a:srgbClr val="003366"/>
              </a:solidFill>
              <a:latin typeface="Arial" panose="020B0604020202020204" pitchFamily="34" charset="0"/>
              <a:ea typeface="微软雅黑" panose="020B0503020204020204" pitchFamily="34" charset="-122"/>
              <a:cs typeface="+mn-ea"/>
              <a:sym typeface="Arial" panose="020B0604020202020204" pitchFamily="34" charset="0"/>
            </a:endParaRPr>
          </a:p>
        </p:txBody>
      </p:sp>
      <p:pic>
        <p:nvPicPr>
          <p:cNvPr id="13" name="图片 12"/>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1290083" y="66387"/>
            <a:ext cx="759112" cy="75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矩形 1"/>
          <p:cNvSpPr/>
          <p:nvPr/>
        </p:nvSpPr>
        <p:spPr>
          <a:xfrm>
            <a:off x="1219198" y="1721269"/>
            <a:ext cx="6845302" cy="923330"/>
          </a:xfrm>
          <a:prstGeom prst="rect">
            <a:avLst/>
          </a:prstGeom>
        </p:spPr>
        <p:txBody>
          <a:bodyPr wrap="square">
            <a:spAutoFit/>
          </a:bodyPr>
          <a:lstStyle/>
          <a:p>
            <a:pPr marL="342900" indent="-342900">
              <a:buFont typeface="+mj-lt"/>
              <a:buAutoNum type="arabicPeriod"/>
            </a:pPr>
            <a:r>
              <a:rPr lang="en-US" altLang="zh-CN" dirty="0" smtClean="0">
                <a:solidFill>
                  <a:srgbClr val="222222"/>
                </a:solidFill>
                <a:latin typeface="Arial" panose="020B0604020202020204" pitchFamily="34" charset="0"/>
              </a:rPr>
              <a:t>Min</a:t>
            </a:r>
            <a:r>
              <a:rPr lang="en-US" altLang="zh-CN" dirty="0">
                <a:solidFill>
                  <a:srgbClr val="222222"/>
                </a:solidFill>
                <a:latin typeface="Arial" panose="020B0604020202020204" pitchFamily="34" charset="0"/>
              </a:rPr>
              <a:t>, X.; Zhang, M.; Yuan, S.; </a:t>
            </a:r>
            <a:r>
              <a:rPr lang="en-US" altLang="zh-CN" dirty="0" err="1">
                <a:solidFill>
                  <a:srgbClr val="222222"/>
                </a:solidFill>
                <a:latin typeface="Arial" panose="020B0604020202020204" pitchFamily="34" charset="0"/>
              </a:rPr>
              <a:t>Ge</a:t>
            </a:r>
            <a:r>
              <a:rPr lang="en-US" altLang="zh-CN" dirty="0">
                <a:solidFill>
                  <a:srgbClr val="222222"/>
                </a:solidFill>
                <a:latin typeface="Arial" panose="020B0604020202020204" pitchFamily="34" charset="0"/>
              </a:rPr>
              <a:t>, S.; Liu, X.; Zeng, X.; </a:t>
            </a:r>
            <a:r>
              <a:rPr lang="en-US" altLang="zh-CN" dirty="0" smtClean="0">
                <a:solidFill>
                  <a:srgbClr val="222222"/>
                </a:solidFill>
                <a:latin typeface="Arial" panose="020B0604020202020204" pitchFamily="34" charset="0"/>
              </a:rPr>
              <a:t>Xia</a:t>
            </a:r>
            <a:r>
              <a:rPr lang="en-US" altLang="zh-CN" dirty="0">
                <a:solidFill>
                  <a:srgbClr val="222222"/>
                </a:solidFill>
                <a:latin typeface="Arial" panose="020B0604020202020204" pitchFamily="34" charset="0"/>
              </a:rPr>
              <a:t>, N. Using MOEA with Redistribution and Consensus Branches to Infer Phylogenies. </a:t>
            </a:r>
            <a:r>
              <a:rPr lang="en-US" altLang="zh-CN" i="1" dirty="0">
                <a:solidFill>
                  <a:srgbClr val="222222"/>
                </a:solidFill>
                <a:latin typeface="Arial" panose="020B0604020202020204" pitchFamily="34" charset="0"/>
              </a:rPr>
              <a:t>Int. J. Mol. Sci.</a:t>
            </a:r>
            <a:r>
              <a:rPr lang="en-US" altLang="zh-CN" dirty="0">
                <a:solidFill>
                  <a:srgbClr val="222222"/>
                </a:solidFill>
                <a:latin typeface="Arial" panose="020B0604020202020204" pitchFamily="34" charset="0"/>
              </a:rPr>
              <a:t> </a:t>
            </a:r>
            <a:r>
              <a:rPr lang="en-US" altLang="zh-CN" b="1" dirty="0">
                <a:solidFill>
                  <a:srgbClr val="222222"/>
                </a:solidFill>
                <a:latin typeface="Arial" panose="020B0604020202020204" pitchFamily="34" charset="0"/>
              </a:rPr>
              <a:t>2018</a:t>
            </a:r>
            <a:r>
              <a:rPr lang="en-US" altLang="zh-CN" dirty="0">
                <a:solidFill>
                  <a:srgbClr val="222222"/>
                </a:solidFill>
                <a:latin typeface="Arial" panose="020B0604020202020204" pitchFamily="34" charset="0"/>
              </a:rPr>
              <a:t>, </a:t>
            </a:r>
            <a:r>
              <a:rPr lang="en-US" altLang="zh-CN" i="1" dirty="0">
                <a:solidFill>
                  <a:srgbClr val="222222"/>
                </a:solidFill>
                <a:latin typeface="Arial" panose="020B0604020202020204" pitchFamily="34" charset="0"/>
              </a:rPr>
              <a:t>19</a:t>
            </a:r>
            <a:r>
              <a:rPr lang="en-US" altLang="zh-CN" dirty="0">
                <a:solidFill>
                  <a:srgbClr val="222222"/>
                </a:solidFill>
                <a:latin typeface="Arial" panose="020B0604020202020204" pitchFamily="34" charset="0"/>
              </a:rPr>
              <a:t>, 62.</a:t>
            </a:r>
            <a:endParaRPr lang="zh-CN" altLang="en-US" dirty="0"/>
          </a:p>
        </p:txBody>
      </p:sp>
    </p:spTree>
    <p:extLst>
      <p:ext uri="{BB962C8B-B14F-4D97-AF65-F5344CB8AC3E}">
        <p14:creationId xmlns:p14="http://schemas.microsoft.com/office/powerpoint/2010/main" val="1533156145"/>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任意多边形 30"/>
          <p:cNvSpPr/>
          <p:nvPr>
            <p:custDataLst>
              <p:tags r:id="rId1"/>
            </p:custDataLst>
          </p:nvPr>
        </p:nvSpPr>
        <p:spPr>
          <a:xfrm>
            <a:off x="796994" y="891255"/>
            <a:ext cx="11395006" cy="45719"/>
          </a:xfrm>
          <a:custGeom>
            <a:avLst/>
            <a:gdLst>
              <a:gd name="connsiteX0" fmla="*/ 0 w 12125327"/>
              <a:gd name="connsiteY0" fmla="*/ 0 h 31282"/>
              <a:gd name="connsiteX1" fmla="*/ 12125327 w 12125327"/>
              <a:gd name="connsiteY1" fmla="*/ 0 h 31282"/>
              <a:gd name="connsiteX2" fmla="*/ 12125327 w 12125327"/>
              <a:gd name="connsiteY2" fmla="*/ 31282 h 31282"/>
              <a:gd name="connsiteX3" fmla="*/ 17139 w 12125327"/>
              <a:gd name="connsiteY3" fmla="*/ 31282 h 31282"/>
            </a:gdLst>
            <a:ahLst/>
            <a:cxnLst>
              <a:cxn ang="0">
                <a:pos x="connsiteX0" y="connsiteY0"/>
              </a:cxn>
              <a:cxn ang="0">
                <a:pos x="connsiteX1" y="connsiteY1"/>
              </a:cxn>
              <a:cxn ang="0">
                <a:pos x="connsiteX2" y="connsiteY2"/>
              </a:cxn>
              <a:cxn ang="0">
                <a:pos x="connsiteX3" y="connsiteY3"/>
              </a:cxn>
            </a:cxnLst>
            <a:rect l="l" t="t" r="r" b="b"/>
            <a:pathLst>
              <a:path w="12125327" h="31282">
                <a:moveTo>
                  <a:pt x="0" y="0"/>
                </a:moveTo>
                <a:lnTo>
                  <a:pt x="12125327" y="0"/>
                </a:lnTo>
                <a:lnTo>
                  <a:pt x="12125327" y="31282"/>
                </a:lnTo>
                <a:lnTo>
                  <a:pt x="17139" y="31282"/>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35" tIns="45718" rIns="91435" bIns="45718" numCol="1" spcCol="0" rtlCol="0" fromWordArt="0" anchor="ctr" anchorCtr="0" forceAA="0" compatLnSpc="1">
            <a:prstTxWarp prst="textNoShape">
              <a:avLst/>
            </a:prstTxWarp>
            <a:noAutofit/>
          </a:bodyPr>
          <a:lstStyle/>
          <a:p>
            <a:pPr algn="ctr"/>
            <a:endParaRPr lang="zh-CN" altLang="en-US" sz="1898">
              <a:latin typeface="Arial" panose="020B0604020202020204" pitchFamily="34" charset="0"/>
              <a:ea typeface="微软雅黑" panose="020B0503020204020204" pitchFamily="34" charset="-122"/>
              <a:sym typeface="Arial" panose="020B0604020202020204" pitchFamily="34" charset="0"/>
            </a:endParaRPr>
          </a:p>
        </p:txBody>
      </p:sp>
      <p:sp>
        <p:nvSpPr>
          <p:cNvPr id="32" name="任意多边形 31"/>
          <p:cNvSpPr/>
          <p:nvPr>
            <p:custDataLst>
              <p:tags r:id="rId2"/>
            </p:custDataLst>
          </p:nvPr>
        </p:nvSpPr>
        <p:spPr>
          <a:xfrm>
            <a:off x="0" y="133622"/>
            <a:ext cx="1219198" cy="815004"/>
          </a:xfrm>
          <a:custGeom>
            <a:avLst/>
            <a:gdLst>
              <a:gd name="connsiteX0" fmla="*/ 284734 w 577217"/>
              <a:gd name="connsiteY0" fmla="*/ 0 h 536832"/>
              <a:gd name="connsiteX1" fmla="*/ 577217 w 577217"/>
              <a:gd name="connsiteY1" fmla="*/ 536832 h 536832"/>
              <a:gd name="connsiteX2" fmla="*/ 0 w 577217"/>
              <a:gd name="connsiteY2" fmla="*/ 536832 h 536832"/>
              <a:gd name="connsiteX3" fmla="*/ 0 w 577217"/>
              <a:gd name="connsiteY3" fmla="*/ 184 h 536832"/>
            </a:gdLst>
            <a:ahLst/>
            <a:cxnLst>
              <a:cxn ang="0">
                <a:pos x="connsiteX0" y="connsiteY0"/>
              </a:cxn>
              <a:cxn ang="0">
                <a:pos x="connsiteX1" y="connsiteY1"/>
              </a:cxn>
              <a:cxn ang="0">
                <a:pos x="connsiteX2" y="connsiteY2"/>
              </a:cxn>
              <a:cxn ang="0">
                <a:pos x="connsiteX3" y="connsiteY3"/>
              </a:cxn>
            </a:cxnLst>
            <a:rect l="l" t="t" r="r" b="b"/>
            <a:pathLst>
              <a:path w="577217" h="536832">
                <a:moveTo>
                  <a:pt x="284734" y="0"/>
                </a:moveTo>
                <a:lnTo>
                  <a:pt x="577217" y="536832"/>
                </a:lnTo>
                <a:lnTo>
                  <a:pt x="0" y="536832"/>
                </a:lnTo>
                <a:lnTo>
                  <a:pt x="0" y="184"/>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35" tIns="45718" rIns="91435" bIns="45718" numCol="1" spcCol="0" rtlCol="0" fromWordArt="0" anchor="ctr" anchorCtr="0" forceAA="0" compatLnSpc="1">
            <a:prstTxWarp prst="textNoShape">
              <a:avLst/>
            </a:prstTxWarp>
            <a:noAutofit/>
          </a:bodyPr>
          <a:lstStyle/>
          <a:p>
            <a:pPr algn="ctr"/>
            <a:endParaRPr lang="zh-CN" altLang="en-US" sz="1898" dirty="0">
              <a:solidFill>
                <a:srgbClr val="7EC234"/>
              </a:solidFill>
              <a:latin typeface="Arial" panose="020B0604020202020204" pitchFamily="34" charset="0"/>
              <a:ea typeface="微软雅黑" panose="020B0503020204020204" pitchFamily="34" charset="-122"/>
              <a:sym typeface="Arial" panose="020B0604020202020204" pitchFamily="34" charset="0"/>
            </a:endParaRPr>
          </a:p>
        </p:txBody>
      </p:sp>
      <p:pic>
        <p:nvPicPr>
          <p:cNvPr id="13" name="图片 12"/>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1290083" y="66387"/>
            <a:ext cx="759112" cy="75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文本框 2"/>
          <p:cNvSpPr txBox="1"/>
          <p:nvPr/>
        </p:nvSpPr>
        <p:spPr>
          <a:xfrm>
            <a:off x="3390894" y="3547955"/>
            <a:ext cx="6030191" cy="707886"/>
          </a:xfrm>
          <a:prstGeom prst="rect">
            <a:avLst/>
          </a:prstGeom>
          <a:noFill/>
        </p:spPr>
        <p:txBody>
          <a:bodyPr wrap="square" rtlCol="0">
            <a:spAutoFit/>
          </a:bodyPr>
          <a:lstStyle/>
          <a:p>
            <a:r>
              <a:rPr lang="zh-CN" altLang="en-US" sz="4000" dirty="0" smtClean="0"/>
              <a:t>欢迎各位老师提问和指导</a:t>
            </a:r>
            <a:endParaRPr lang="zh-CN" altLang="en-US" sz="4000" dirty="0"/>
          </a:p>
        </p:txBody>
      </p:sp>
    </p:spTree>
    <p:extLst>
      <p:ext uri="{BB962C8B-B14F-4D97-AF65-F5344CB8AC3E}">
        <p14:creationId xmlns:p14="http://schemas.microsoft.com/office/powerpoint/2010/main" val="3611043425"/>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MH" val="20160830110547"/>
  <p:tag name="MH_LIBRARY" val="CONTENTS"/>
  <p:tag name="MH_TYPE" val="OTHERS"/>
  <p:tag name="ID" val="545840"/>
</p:tagLst>
</file>

<file path=ppt/tags/tag2.xml><?xml version="1.0" encoding="utf-8"?>
<p:tagLst xmlns:a="http://schemas.openxmlformats.org/drawingml/2006/main" xmlns:r="http://schemas.openxmlformats.org/officeDocument/2006/relationships" xmlns:p="http://schemas.openxmlformats.org/presentationml/2006/main">
  <p:tag name="MH" val="20160830110547"/>
  <p:tag name="MH_LIBRARY" val="CONTENTS"/>
  <p:tag name="MH_TYPE" val="OTHERS"/>
  <p:tag name="ID" val="545840"/>
</p:tagLst>
</file>

<file path=ppt/tags/tag3.xml><?xml version="1.0" encoding="utf-8"?>
<p:tagLst xmlns:a="http://schemas.openxmlformats.org/drawingml/2006/main" xmlns:r="http://schemas.openxmlformats.org/officeDocument/2006/relationships" xmlns:p="http://schemas.openxmlformats.org/presentationml/2006/main">
  <p:tag name="MH" val="20160830110547"/>
  <p:tag name="MH_LIBRARY" val="CONTENTS"/>
  <p:tag name="MH_TYPE" val="OTHERS"/>
  <p:tag name="ID" val="545840"/>
</p:tagLst>
</file>

<file path=ppt/tags/tag4.xml><?xml version="1.0" encoding="utf-8"?>
<p:tagLst xmlns:a="http://schemas.openxmlformats.org/drawingml/2006/main" xmlns:r="http://schemas.openxmlformats.org/officeDocument/2006/relationships" xmlns:p="http://schemas.openxmlformats.org/presentationml/2006/main">
  <p:tag name="MH" val="20160830110547"/>
  <p:tag name="MH_LIBRARY" val="CONTENTS"/>
  <p:tag name="MH_TYPE" val="OTHERS"/>
  <p:tag name="ID" val="545840"/>
</p:tagLst>
</file>

<file path=ppt/tags/tag5.xml><?xml version="1.0" encoding="utf-8"?>
<p:tagLst xmlns:a="http://schemas.openxmlformats.org/drawingml/2006/main" xmlns:r="http://schemas.openxmlformats.org/officeDocument/2006/relationships" xmlns:p="http://schemas.openxmlformats.org/presentationml/2006/main">
  <p:tag name="MH" val="20160830110547"/>
  <p:tag name="MH_LIBRARY" val="CONTENTS"/>
  <p:tag name="MH_TYPE" val="OTHERS"/>
  <p:tag name="ID" val="545840"/>
</p:tagLst>
</file>

<file path=ppt/tags/tag6.xml><?xml version="1.0" encoding="utf-8"?>
<p:tagLst xmlns:a="http://schemas.openxmlformats.org/drawingml/2006/main" xmlns:r="http://schemas.openxmlformats.org/officeDocument/2006/relationships" xmlns:p="http://schemas.openxmlformats.org/presentationml/2006/main">
  <p:tag name="MH" val="20160830110547"/>
  <p:tag name="MH_LIBRARY" val="CONTENTS"/>
  <p:tag name="MH_TYPE" val="OTHERS"/>
  <p:tag name="ID" val="545840"/>
</p:tagLst>
</file>

<file path=ppt/tags/tag7.xml><?xml version="1.0" encoding="utf-8"?>
<p:tagLst xmlns:a="http://schemas.openxmlformats.org/drawingml/2006/main" xmlns:r="http://schemas.openxmlformats.org/officeDocument/2006/relationships" xmlns:p="http://schemas.openxmlformats.org/presentationml/2006/main">
  <p:tag name="MH" val="20160830110547"/>
  <p:tag name="MH_LIBRARY" val="CONTENTS"/>
  <p:tag name="MH_TYPE" val="OTHERS"/>
  <p:tag name="ID" val="545840"/>
</p:tagLst>
</file>

<file path=ppt/tags/tag8.xml><?xml version="1.0" encoding="utf-8"?>
<p:tagLst xmlns:a="http://schemas.openxmlformats.org/drawingml/2006/main" xmlns:r="http://schemas.openxmlformats.org/officeDocument/2006/relationships" xmlns:p="http://schemas.openxmlformats.org/presentationml/2006/main">
  <p:tag name="MH" val="20160830110547"/>
  <p:tag name="MH_LIBRARY" val="CONTENTS"/>
  <p:tag name="MH_TYPE" val="OTHERS"/>
  <p:tag name="ID" val="545840"/>
</p:tagLst>
</file>

<file path=ppt/tags/tag9.xml><?xml version="1.0" encoding="utf-8"?>
<p:tagLst xmlns:a="http://schemas.openxmlformats.org/drawingml/2006/main" xmlns:r="http://schemas.openxmlformats.org/officeDocument/2006/relationships" xmlns:p="http://schemas.openxmlformats.org/presentationml/2006/main">
  <p:tag name="MH" val="20160830110547"/>
  <p:tag name="MH_LIBRARY" val="CONTENTS"/>
  <p:tag name="MH_TYPE" val="OTHERS"/>
  <p:tag name="ID" val="545840"/>
</p:tagLst>
</file>

<file path=ppt/tags/tag10.xml><?xml version="1.0" encoding="utf-8"?>
<p:tagLst xmlns:a="http://schemas.openxmlformats.org/drawingml/2006/main" xmlns:r="http://schemas.openxmlformats.org/officeDocument/2006/relationships" xmlns:p="http://schemas.openxmlformats.org/presentationml/2006/main">
  <p:tag name="MH" val="20160830110547"/>
  <p:tag name="MH_LIBRARY" val="CONTENTS"/>
  <p:tag name="MH_TYPE" val="OTHERS"/>
  <p:tag name="ID" val="545840"/>
</p:tagLst>
</file>

<file path=ppt/tags/tag11.xml><?xml version="1.0" encoding="utf-8"?>
<p:tagLst xmlns:a="http://schemas.openxmlformats.org/drawingml/2006/main" xmlns:r="http://schemas.openxmlformats.org/officeDocument/2006/relationships" xmlns:p="http://schemas.openxmlformats.org/presentationml/2006/main">
  <p:tag name="MH" val="20160830110547"/>
  <p:tag name="MH_LIBRARY" val="CONTENTS"/>
  <p:tag name="MH_TYPE" val="OTHERS"/>
  <p:tag name="ID" val="545840"/>
</p:tagLst>
</file>

<file path=ppt/tags/tag12.xml><?xml version="1.0" encoding="utf-8"?>
<p:tagLst xmlns:a="http://schemas.openxmlformats.org/drawingml/2006/main" xmlns:r="http://schemas.openxmlformats.org/officeDocument/2006/relationships" xmlns:p="http://schemas.openxmlformats.org/presentationml/2006/main">
  <p:tag name="MH" val="20160830110547"/>
  <p:tag name="MH_LIBRARY" val="CONTENTS"/>
  <p:tag name="MH_TYPE" val="OTHERS"/>
  <p:tag name="ID" val="545840"/>
</p:tagLst>
</file>

<file path=ppt/tags/tag13.xml><?xml version="1.0" encoding="utf-8"?>
<p:tagLst xmlns:a="http://schemas.openxmlformats.org/drawingml/2006/main" xmlns:r="http://schemas.openxmlformats.org/officeDocument/2006/relationships" xmlns:p="http://schemas.openxmlformats.org/presentationml/2006/main">
  <p:tag name="MH" val="20160830110547"/>
  <p:tag name="MH_LIBRARY" val="CONTENTS"/>
  <p:tag name="MH_TYPE" val="OTHERS"/>
  <p:tag name="ID" val="545840"/>
</p:tagLst>
</file>

<file path=ppt/tags/tag14.xml><?xml version="1.0" encoding="utf-8"?>
<p:tagLst xmlns:a="http://schemas.openxmlformats.org/drawingml/2006/main" xmlns:r="http://schemas.openxmlformats.org/officeDocument/2006/relationships" xmlns:p="http://schemas.openxmlformats.org/presentationml/2006/main">
  <p:tag name="MH" val="20160830110547"/>
  <p:tag name="MH_LIBRARY" val="CONTENTS"/>
  <p:tag name="MH_TYPE" val="OTHERS"/>
  <p:tag name="ID" val="545840"/>
</p:tagLst>
</file>

<file path=ppt/tags/tag15.xml><?xml version="1.0" encoding="utf-8"?>
<p:tagLst xmlns:a="http://schemas.openxmlformats.org/drawingml/2006/main" xmlns:r="http://schemas.openxmlformats.org/officeDocument/2006/relationships" xmlns:p="http://schemas.openxmlformats.org/presentationml/2006/main">
  <p:tag name="MH" val="20160830110547"/>
  <p:tag name="MH_LIBRARY" val="CONTENTS"/>
  <p:tag name="MH_TYPE" val="OTHERS"/>
  <p:tag name="ID" val="545840"/>
</p:tagLst>
</file>

<file path=ppt/tags/tag16.xml><?xml version="1.0" encoding="utf-8"?>
<p:tagLst xmlns:a="http://schemas.openxmlformats.org/drawingml/2006/main" xmlns:r="http://schemas.openxmlformats.org/officeDocument/2006/relationships" xmlns:p="http://schemas.openxmlformats.org/presentationml/2006/main">
  <p:tag name="MH" val="20160830110547"/>
  <p:tag name="MH_LIBRARY" val="CONTENTS"/>
  <p:tag name="MH_TYPE" val="OTHERS"/>
  <p:tag name="ID" val="545840"/>
</p:tagLst>
</file>

<file path=ppt/tags/tag17.xml><?xml version="1.0" encoding="utf-8"?>
<p:tagLst xmlns:a="http://schemas.openxmlformats.org/drawingml/2006/main" xmlns:r="http://schemas.openxmlformats.org/officeDocument/2006/relationships" xmlns:p="http://schemas.openxmlformats.org/presentationml/2006/main">
  <p:tag name="MH" val="20160830110547"/>
  <p:tag name="MH_LIBRARY" val="CONTENTS"/>
  <p:tag name="MH_TYPE" val="OTHERS"/>
  <p:tag name="ID" val="545840"/>
</p:tagLst>
</file>

<file path=ppt/tags/tag18.xml><?xml version="1.0" encoding="utf-8"?>
<p:tagLst xmlns:a="http://schemas.openxmlformats.org/drawingml/2006/main" xmlns:r="http://schemas.openxmlformats.org/officeDocument/2006/relationships" xmlns:p="http://schemas.openxmlformats.org/presentationml/2006/main">
  <p:tag name="MH" val="20160830110547"/>
  <p:tag name="MH_LIBRARY" val="CONTENTS"/>
  <p:tag name="MH_TYPE" val="OTHERS"/>
  <p:tag name="ID" val="545840"/>
</p:tagLst>
</file>

<file path=ppt/tags/tag19.xml><?xml version="1.0" encoding="utf-8"?>
<p:tagLst xmlns:a="http://schemas.openxmlformats.org/drawingml/2006/main" xmlns:r="http://schemas.openxmlformats.org/officeDocument/2006/relationships" xmlns:p="http://schemas.openxmlformats.org/presentationml/2006/main">
  <p:tag name="MH" val="20160830110547"/>
  <p:tag name="MH_LIBRARY" val="CONTENTS"/>
  <p:tag name="MH_TYPE" val="OTHERS"/>
  <p:tag name="ID" val="545840"/>
</p:tagLst>
</file>

<file path=ppt/tags/tag20.xml><?xml version="1.0" encoding="utf-8"?>
<p:tagLst xmlns:a="http://schemas.openxmlformats.org/drawingml/2006/main" xmlns:r="http://schemas.openxmlformats.org/officeDocument/2006/relationships" xmlns:p="http://schemas.openxmlformats.org/presentationml/2006/main">
  <p:tag name="MH" val="20160830110547"/>
  <p:tag name="MH_LIBRARY" val="CONTENTS"/>
  <p:tag name="MH_TYPE" val="OTHERS"/>
  <p:tag name="ID" val="545840"/>
</p:tagLst>
</file>

<file path=ppt/tags/tag21.xml><?xml version="1.0" encoding="utf-8"?>
<p:tagLst xmlns:a="http://schemas.openxmlformats.org/drawingml/2006/main" xmlns:r="http://schemas.openxmlformats.org/officeDocument/2006/relationships" xmlns:p="http://schemas.openxmlformats.org/presentationml/2006/main">
  <p:tag name="MH" val="20160830110547"/>
  <p:tag name="MH_LIBRARY" val="CONTENTS"/>
  <p:tag name="MH_TYPE" val="OTHERS"/>
  <p:tag name="ID" val="545840"/>
</p:tagLst>
</file>

<file path=ppt/tags/tag22.xml><?xml version="1.0" encoding="utf-8"?>
<p:tagLst xmlns:a="http://schemas.openxmlformats.org/drawingml/2006/main" xmlns:r="http://schemas.openxmlformats.org/officeDocument/2006/relationships" xmlns:p="http://schemas.openxmlformats.org/presentationml/2006/main">
  <p:tag name="MH" val="20160830110547"/>
  <p:tag name="MH_LIBRARY" val="CONTENTS"/>
  <p:tag name="MH_TYPE" val="OTHERS"/>
  <p:tag name="ID" val="545840"/>
</p:tagLst>
</file>

<file path=ppt/tags/tag23.xml><?xml version="1.0" encoding="utf-8"?>
<p:tagLst xmlns:a="http://schemas.openxmlformats.org/drawingml/2006/main" xmlns:r="http://schemas.openxmlformats.org/officeDocument/2006/relationships" xmlns:p="http://schemas.openxmlformats.org/presentationml/2006/main">
  <p:tag name="MH" val="20160830110547"/>
  <p:tag name="MH_LIBRARY" val="CONTENTS"/>
  <p:tag name="MH_TYPE" val="OTHERS"/>
  <p:tag name="ID" val="545840"/>
</p:tagLst>
</file>

<file path=ppt/tags/tag24.xml><?xml version="1.0" encoding="utf-8"?>
<p:tagLst xmlns:a="http://schemas.openxmlformats.org/drawingml/2006/main" xmlns:r="http://schemas.openxmlformats.org/officeDocument/2006/relationships" xmlns:p="http://schemas.openxmlformats.org/presentationml/2006/main">
  <p:tag name="MH" val="20160830110547"/>
  <p:tag name="MH_LIBRARY" val="CONTENTS"/>
  <p:tag name="MH_TYPE" val="OTHERS"/>
  <p:tag name="ID" val="545840"/>
</p:tagLst>
</file>

<file path=ppt/tags/tag25.xml><?xml version="1.0" encoding="utf-8"?>
<p:tagLst xmlns:a="http://schemas.openxmlformats.org/drawingml/2006/main" xmlns:r="http://schemas.openxmlformats.org/officeDocument/2006/relationships" xmlns:p="http://schemas.openxmlformats.org/presentationml/2006/main">
  <p:tag name="MH" val="20160830110547"/>
  <p:tag name="MH_LIBRARY" val="CONTENTS"/>
  <p:tag name="MH_TYPE" val="OTHERS"/>
  <p:tag name="ID" val="545840"/>
</p:tagLst>
</file>

<file path=ppt/tags/tag26.xml><?xml version="1.0" encoding="utf-8"?>
<p:tagLst xmlns:a="http://schemas.openxmlformats.org/drawingml/2006/main" xmlns:r="http://schemas.openxmlformats.org/officeDocument/2006/relationships" xmlns:p="http://schemas.openxmlformats.org/presentationml/2006/main">
  <p:tag name="MH" val="20160830110547"/>
  <p:tag name="MH_LIBRARY" val="CONTENTS"/>
  <p:tag name="MH_TYPE" val="OTHERS"/>
  <p:tag name="ID" val="545840"/>
</p:tagLst>
</file>

<file path=ppt/tags/tag27.xml><?xml version="1.0" encoding="utf-8"?>
<p:tagLst xmlns:a="http://schemas.openxmlformats.org/drawingml/2006/main" xmlns:r="http://schemas.openxmlformats.org/officeDocument/2006/relationships" xmlns:p="http://schemas.openxmlformats.org/presentationml/2006/main">
  <p:tag name="MH" val="20160830110547"/>
  <p:tag name="MH_LIBRARY" val="CONTENTS"/>
  <p:tag name="MH_TYPE" val="OTHERS"/>
  <p:tag name="ID" val="545840"/>
</p:tagLst>
</file>

<file path=ppt/tags/tag28.xml><?xml version="1.0" encoding="utf-8"?>
<p:tagLst xmlns:a="http://schemas.openxmlformats.org/drawingml/2006/main" xmlns:r="http://schemas.openxmlformats.org/officeDocument/2006/relationships" xmlns:p="http://schemas.openxmlformats.org/presentationml/2006/main">
  <p:tag name="MH" val="20160830110547"/>
  <p:tag name="MH_LIBRARY" val="CONTENTS"/>
  <p:tag name="MH_TYPE" val="OTHERS"/>
  <p:tag name="ID" val="545840"/>
</p:tagLst>
</file>

<file path=ppt/tags/tag29.xml><?xml version="1.0" encoding="utf-8"?>
<p:tagLst xmlns:a="http://schemas.openxmlformats.org/drawingml/2006/main" xmlns:r="http://schemas.openxmlformats.org/officeDocument/2006/relationships" xmlns:p="http://schemas.openxmlformats.org/presentationml/2006/main">
  <p:tag name="MH" val="20160830110547"/>
  <p:tag name="MH_LIBRARY" val="CONTENTS"/>
  <p:tag name="MH_TYPE" val="OTHERS"/>
  <p:tag name="ID" val="545840"/>
</p:tagLst>
</file>

<file path=ppt/tags/tag30.xml><?xml version="1.0" encoding="utf-8"?>
<p:tagLst xmlns:a="http://schemas.openxmlformats.org/drawingml/2006/main" xmlns:r="http://schemas.openxmlformats.org/officeDocument/2006/relationships" xmlns:p="http://schemas.openxmlformats.org/presentationml/2006/main">
  <p:tag name="MH" val="20160830110547"/>
  <p:tag name="MH_LIBRARY" val="CONTENTS"/>
  <p:tag name="MH_TYPE" val="OTHERS"/>
  <p:tag name="ID" val="545840"/>
</p:tagLst>
</file>

<file path=ppt/tags/tag31.xml><?xml version="1.0" encoding="utf-8"?>
<p:tagLst xmlns:a="http://schemas.openxmlformats.org/drawingml/2006/main" xmlns:r="http://schemas.openxmlformats.org/officeDocument/2006/relationships" xmlns:p="http://schemas.openxmlformats.org/presentationml/2006/main">
  <p:tag name="MH" val="20160830110547"/>
  <p:tag name="MH_LIBRARY" val="CONTENTS"/>
  <p:tag name="MH_TYPE" val="OTHERS"/>
  <p:tag name="ID" val="545840"/>
</p:tagLst>
</file>

<file path=ppt/tags/tag32.xml><?xml version="1.0" encoding="utf-8"?>
<p:tagLst xmlns:a="http://schemas.openxmlformats.org/drawingml/2006/main" xmlns:r="http://schemas.openxmlformats.org/officeDocument/2006/relationships" xmlns:p="http://schemas.openxmlformats.org/presentationml/2006/main">
  <p:tag name="MH" val="20160830110547"/>
  <p:tag name="MH_LIBRARY" val="CONTENTS"/>
  <p:tag name="MH_TYPE" val="OTHERS"/>
  <p:tag name="ID" val="545840"/>
</p:tagLst>
</file>

<file path=ppt/tags/tag33.xml><?xml version="1.0" encoding="utf-8"?>
<p:tagLst xmlns:a="http://schemas.openxmlformats.org/drawingml/2006/main" xmlns:r="http://schemas.openxmlformats.org/officeDocument/2006/relationships" xmlns:p="http://schemas.openxmlformats.org/presentationml/2006/main">
  <p:tag name="MH" val="20160830110547"/>
  <p:tag name="MH_LIBRARY" val="CONTENTS"/>
  <p:tag name="MH_TYPE" val="OTHERS"/>
  <p:tag name="ID" val="545840"/>
</p:tagLst>
</file>

<file path=ppt/tags/tag34.xml><?xml version="1.0" encoding="utf-8"?>
<p:tagLst xmlns:a="http://schemas.openxmlformats.org/drawingml/2006/main" xmlns:r="http://schemas.openxmlformats.org/officeDocument/2006/relationships" xmlns:p="http://schemas.openxmlformats.org/presentationml/2006/main">
  <p:tag name="MH" val="20160830110547"/>
  <p:tag name="MH_LIBRARY" val="CONTENTS"/>
  <p:tag name="MH_TYPE" val="OTHERS"/>
  <p:tag name="ID" val="545840"/>
</p:tagLst>
</file>

<file path=ppt/tags/tag35.xml><?xml version="1.0" encoding="utf-8"?>
<p:tagLst xmlns:a="http://schemas.openxmlformats.org/drawingml/2006/main" xmlns:r="http://schemas.openxmlformats.org/officeDocument/2006/relationships" xmlns:p="http://schemas.openxmlformats.org/presentationml/2006/main">
  <p:tag name="MH" val="20160830110547"/>
  <p:tag name="MH_LIBRARY" val="CONTENTS"/>
  <p:tag name="MH_TYPE" val="OTHERS"/>
  <p:tag name="ID" val="545840"/>
</p:tagLst>
</file>

<file path=ppt/tags/tag36.xml><?xml version="1.0" encoding="utf-8"?>
<p:tagLst xmlns:a="http://schemas.openxmlformats.org/drawingml/2006/main" xmlns:r="http://schemas.openxmlformats.org/officeDocument/2006/relationships" xmlns:p="http://schemas.openxmlformats.org/presentationml/2006/main">
  <p:tag name="MH" val="20160830110547"/>
  <p:tag name="MH_LIBRARY" val="CONTENTS"/>
  <p:tag name="MH_TYPE" val="OTHERS"/>
  <p:tag name="ID" val="545840"/>
</p:tagLst>
</file>

<file path=ppt/tags/tag37.xml><?xml version="1.0" encoding="utf-8"?>
<p:tagLst xmlns:a="http://schemas.openxmlformats.org/drawingml/2006/main" xmlns:r="http://schemas.openxmlformats.org/officeDocument/2006/relationships" xmlns:p="http://schemas.openxmlformats.org/presentationml/2006/main">
  <p:tag name="MH" val="20160830110547"/>
  <p:tag name="MH_LIBRARY" val="CONTENTS"/>
  <p:tag name="MH_TYPE" val="OTHERS"/>
  <p:tag name="ID" val="545840"/>
</p:tagLst>
</file>

<file path=ppt/tags/tag38.xml><?xml version="1.0" encoding="utf-8"?>
<p:tagLst xmlns:a="http://schemas.openxmlformats.org/drawingml/2006/main" xmlns:r="http://schemas.openxmlformats.org/officeDocument/2006/relationships" xmlns:p="http://schemas.openxmlformats.org/presentationml/2006/main">
  <p:tag name="MH" val="20160830110547"/>
  <p:tag name="MH_LIBRARY" val="CONTENTS"/>
  <p:tag name="MH_TYPE" val="OTHERS"/>
  <p:tag name="ID" val="545840"/>
</p:tagLst>
</file>

<file path=ppt/tags/tag39.xml><?xml version="1.0" encoding="utf-8"?>
<p:tagLst xmlns:a="http://schemas.openxmlformats.org/drawingml/2006/main" xmlns:r="http://schemas.openxmlformats.org/officeDocument/2006/relationships" xmlns:p="http://schemas.openxmlformats.org/presentationml/2006/main">
  <p:tag name="MH" val="20160830110547"/>
  <p:tag name="MH_LIBRARY" val="CONTENTS"/>
  <p:tag name="MH_TYPE" val="OTHERS"/>
  <p:tag name="ID" val="545840"/>
</p:tagLst>
</file>

<file path=ppt/tags/tag40.xml><?xml version="1.0" encoding="utf-8"?>
<p:tagLst xmlns:a="http://schemas.openxmlformats.org/drawingml/2006/main" xmlns:r="http://schemas.openxmlformats.org/officeDocument/2006/relationships" xmlns:p="http://schemas.openxmlformats.org/presentationml/2006/main">
  <p:tag name="MH" val="20160830110547"/>
  <p:tag name="MH_LIBRARY" val="CONTENTS"/>
  <p:tag name="MH_TYPE" val="OTHERS"/>
  <p:tag name="ID" val="545840"/>
</p:tagLst>
</file>

<file path=ppt/tags/tag41.xml><?xml version="1.0" encoding="utf-8"?>
<p:tagLst xmlns:a="http://schemas.openxmlformats.org/drawingml/2006/main" xmlns:r="http://schemas.openxmlformats.org/officeDocument/2006/relationships" xmlns:p="http://schemas.openxmlformats.org/presentationml/2006/main">
  <p:tag name="MH" val="20160830110547"/>
  <p:tag name="MH_LIBRARY" val="CONTENTS"/>
  <p:tag name="MH_TYPE" val="OTHERS"/>
  <p:tag name="ID" val="545840"/>
</p:tagLst>
</file>

<file path=ppt/tags/tag42.xml><?xml version="1.0" encoding="utf-8"?>
<p:tagLst xmlns:a="http://schemas.openxmlformats.org/drawingml/2006/main" xmlns:r="http://schemas.openxmlformats.org/officeDocument/2006/relationships" xmlns:p="http://schemas.openxmlformats.org/presentationml/2006/main">
  <p:tag name="MH" val="20160830110547"/>
  <p:tag name="MH_LIBRARY" val="CONTENTS"/>
  <p:tag name="MH_TYPE" val="OTHERS"/>
  <p:tag name="ID" val="545840"/>
</p:tagLst>
</file>

<file path=ppt/tags/tag43.xml><?xml version="1.0" encoding="utf-8"?>
<p:tagLst xmlns:a="http://schemas.openxmlformats.org/drawingml/2006/main" xmlns:r="http://schemas.openxmlformats.org/officeDocument/2006/relationships" xmlns:p="http://schemas.openxmlformats.org/presentationml/2006/main">
  <p:tag name="MH" val="20160830110547"/>
  <p:tag name="MH_LIBRARY" val="CONTENTS"/>
  <p:tag name="MH_TYPE" val="OTHERS"/>
  <p:tag name="ID" val="545840"/>
</p:tagLst>
</file>

<file path=ppt/tags/tag44.xml><?xml version="1.0" encoding="utf-8"?>
<p:tagLst xmlns:a="http://schemas.openxmlformats.org/drawingml/2006/main" xmlns:r="http://schemas.openxmlformats.org/officeDocument/2006/relationships" xmlns:p="http://schemas.openxmlformats.org/presentationml/2006/main">
  <p:tag name="MH" val="20160830110547"/>
  <p:tag name="MH_LIBRARY" val="CONTENTS"/>
  <p:tag name="MH_TYPE" val="OTHERS"/>
  <p:tag name="ID" val="545840"/>
</p:tagLst>
</file>

<file path=ppt/tags/tag45.xml><?xml version="1.0" encoding="utf-8"?>
<p:tagLst xmlns:a="http://schemas.openxmlformats.org/drawingml/2006/main" xmlns:r="http://schemas.openxmlformats.org/officeDocument/2006/relationships" xmlns:p="http://schemas.openxmlformats.org/presentationml/2006/main">
  <p:tag name="MH" val="20160830110547"/>
  <p:tag name="MH_LIBRARY" val="CONTENTS"/>
  <p:tag name="MH_TYPE" val="OTHERS"/>
  <p:tag name="ID" val="545840"/>
</p:tagLst>
</file>

<file path=ppt/tags/tag46.xml><?xml version="1.0" encoding="utf-8"?>
<p:tagLst xmlns:a="http://schemas.openxmlformats.org/drawingml/2006/main" xmlns:r="http://schemas.openxmlformats.org/officeDocument/2006/relationships" xmlns:p="http://schemas.openxmlformats.org/presentationml/2006/main">
  <p:tag name="MH" val="20160830110547"/>
  <p:tag name="MH_LIBRARY" val="CONTENTS"/>
  <p:tag name="MH_TYPE" val="OTHERS"/>
  <p:tag name="ID" val="545840"/>
</p:tagLst>
</file>

<file path=ppt/tags/tag47.xml><?xml version="1.0" encoding="utf-8"?>
<p:tagLst xmlns:a="http://schemas.openxmlformats.org/drawingml/2006/main" xmlns:r="http://schemas.openxmlformats.org/officeDocument/2006/relationships" xmlns:p="http://schemas.openxmlformats.org/presentationml/2006/main">
  <p:tag name="MH" val="20160830110547"/>
  <p:tag name="MH_LIBRARY" val="CONTENTS"/>
  <p:tag name="MH_TYPE" val="OTHERS"/>
  <p:tag name="ID" val="545840"/>
</p:tagLst>
</file>

<file path=ppt/tags/tag48.xml><?xml version="1.0" encoding="utf-8"?>
<p:tagLst xmlns:a="http://schemas.openxmlformats.org/drawingml/2006/main" xmlns:r="http://schemas.openxmlformats.org/officeDocument/2006/relationships" xmlns:p="http://schemas.openxmlformats.org/presentationml/2006/main">
  <p:tag name="MH" val="20160830110547"/>
  <p:tag name="MH_LIBRARY" val="CONTENTS"/>
  <p:tag name="MH_TYPE" val="OTHERS"/>
  <p:tag name="ID" val="545840"/>
</p:tagLst>
</file>

<file path=ppt/tags/tag49.xml><?xml version="1.0" encoding="utf-8"?>
<p:tagLst xmlns:a="http://schemas.openxmlformats.org/drawingml/2006/main" xmlns:r="http://schemas.openxmlformats.org/officeDocument/2006/relationships" xmlns:p="http://schemas.openxmlformats.org/presentationml/2006/main">
  <p:tag name="MH" val="20160830110547"/>
  <p:tag name="MH_LIBRARY" val="CONTENTS"/>
  <p:tag name="MH_TYPE" val="OTHERS"/>
  <p:tag name="ID" val="545840"/>
</p:tagLst>
</file>

<file path=ppt/tags/tag50.xml><?xml version="1.0" encoding="utf-8"?>
<p:tagLst xmlns:a="http://schemas.openxmlformats.org/drawingml/2006/main" xmlns:r="http://schemas.openxmlformats.org/officeDocument/2006/relationships" xmlns:p="http://schemas.openxmlformats.org/presentationml/2006/main">
  <p:tag name="MH" val="20160830110547"/>
  <p:tag name="MH_LIBRARY" val="CONTENTS"/>
  <p:tag name="MH_TYPE" val="OTHERS"/>
  <p:tag name="ID" val="545840"/>
</p:tagLst>
</file>

<file path=ppt/tags/tag51.xml><?xml version="1.0" encoding="utf-8"?>
<p:tagLst xmlns:a="http://schemas.openxmlformats.org/drawingml/2006/main" xmlns:r="http://schemas.openxmlformats.org/officeDocument/2006/relationships" xmlns:p="http://schemas.openxmlformats.org/presentationml/2006/main">
  <p:tag name="MH" val="20160830110547"/>
  <p:tag name="MH_LIBRARY" val="CONTENTS"/>
  <p:tag name="MH_TYPE" val="OTHERS"/>
  <p:tag name="ID" val="545840"/>
</p:tagLst>
</file>

<file path=ppt/tags/tag52.xml><?xml version="1.0" encoding="utf-8"?>
<p:tagLst xmlns:a="http://schemas.openxmlformats.org/drawingml/2006/main" xmlns:r="http://schemas.openxmlformats.org/officeDocument/2006/relationships" xmlns:p="http://schemas.openxmlformats.org/presentationml/2006/main">
  <p:tag name="MH" val="20160830110547"/>
  <p:tag name="MH_LIBRARY" val="CONTENTS"/>
  <p:tag name="MH_TYPE" val="OTHERS"/>
  <p:tag name="ID" val="545840"/>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自定义设计方案">
  <a:themeElements>
    <a:clrScheme name="自定义 93">
      <a:dk1>
        <a:srgbClr val="000000"/>
      </a:dk1>
      <a:lt1>
        <a:srgbClr val="FFFFFF"/>
      </a:lt1>
      <a:dk2>
        <a:srgbClr val="44546A"/>
      </a:dk2>
      <a:lt2>
        <a:srgbClr val="E7E6E6"/>
      </a:lt2>
      <a:accent1>
        <a:srgbClr val="003366"/>
      </a:accent1>
      <a:accent2>
        <a:srgbClr val="003366"/>
      </a:accent2>
      <a:accent3>
        <a:srgbClr val="003366"/>
      </a:accent3>
      <a:accent4>
        <a:srgbClr val="003366"/>
      </a:accent4>
      <a:accent5>
        <a:srgbClr val="003366"/>
      </a:accent5>
      <a:accent6>
        <a:srgbClr val="003366"/>
      </a:accent6>
      <a:hlink>
        <a:srgbClr val="003366"/>
      </a:hlink>
      <a:folHlink>
        <a:srgbClr val="003366"/>
      </a:folHlink>
    </a:clrScheme>
    <a:fontScheme name="Temp">
      <a:majorFont>
        <a:latin typeface="Arial" panose="020F0302020204030204"/>
        <a:ea typeface="微软雅黑"/>
        <a:cs typeface=""/>
      </a:majorFont>
      <a:minorFont>
        <a:latin typeface="Arial" panose="020F0502020204030204"/>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D9D9D9">
            <a:alpha val="50196"/>
          </a:srgbClr>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6985</TotalTime>
  <Words>3590</Words>
  <Application>Microsoft Office PowerPoint</Application>
  <PresentationFormat>宽屏</PresentationFormat>
  <Paragraphs>309</Paragraphs>
  <Slides>31</Slides>
  <Notes>31</Notes>
  <HiddenSlides>0</HiddenSlides>
  <MMClips>0</MMClips>
  <ScaleCrop>false</ScaleCrop>
  <HeadingPairs>
    <vt:vector size="6" baseType="variant">
      <vt:variant>
        <vt:lpstr>已用的字体</vt:lpstr>
      </vt:variant>
      <vt:variant>
        <vt:i4>10</vt:i4>
      </vt:variant>
      <vt:variant>
        <vt:lpstr>主题</vt:lpstr>
      </vt:variant>
      <vt:variant>
        <vt:i4>2</vt:i4>
      </vt:variant>
      <vt:variant>
        <vt:lpstr>幻灯片标题</vt:lpstr>
      </vt:variant>
      <vt:variant>
        <vt:i4>31</vt:i4>
      </vt:variant>
    </vt:vector>
  </HeadingPairs>
  <TitlesOfParts>
    <vt:vector size="43" baseType="lpstr">
      <vt:lpstr>宋体</vt:lpstr>
      <vt:lpstr>微软雅黑</vt:lpstr>
      <vt:lpstr>幼圆</vt:lpstr>
      <vt:lpstr>Arial</vt:lpstr>
      <vt:lpstr>Calibri</vt:lpstr>
      <vt:lpstr>Calibri Light</vt:lpstr>
      <vt:lpstr>Cambria Math</vt:lpstr>
      <vt:lpstr>Impact</vt:lpstr>
      <vt:lpstr>Palatino Linotype</vt:lpstr>
      <vt:lpstr>Times New Roman</vt:lpstr>
      <vt:lpstr>Office 主题</vt:lpstr>
      <vt:lpstr>自定义设计方案</vt:lpstr>
      <vt:lpstr>结合consensus的多目标重建进化树算法及其并行化</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工作总结</dc:title>
  <dc:creator>张谋钊</dc:creator>
  <cp:lastModifiedBy>谋钊 张</cp:lastModifiedBy>
  <cp:revision>141</cp:revision>
  <dcterms:created xsi:type="dcterms:W3CDTF">2018-03-27T01:58:44Z</dcterms:created>
  <dcterms:modified xsi:type="dcterms:W3CDTF">2018-05-18T04:50:11Z</dcterms:modified>
</cp:coreProperties>
</file>